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9"/>
  </p:notesMasterIdLst>
  <p:sldIdLst>
    <p:sldId id="256" r:id="rId5"/>
    <p:sldId id="364" r:id="rId6"/>
    <p:sldId id="339" r:id="rId7"/>
    <p:sldId id="323" r:id="rId8"/>
    <p:sldId id="343" r:id="rId9"/>
    <p:sldId id="332" r:id="rId10"/>
    <p:sldId id="355" r:id="rId11"/>
    <p:sldId id="365" r:id="rId12"/>
    <p:sldId id="369" r:id="rId13"/>
    <p:sldId id="336" r:id="rId14"/>
    <p:sldId id="298" r:id="rId15"/>
    <p:sldId id="285" r:id="rId16"/>
    <p:sldId id="354" r:id="rId17"/>
    <p:sldId id="351" r:id="rId18"/>
    <p:sldId id="353" r:id="rId19"/>
    <p:sldId id="372" r:id="rId20"/>
    <p:sldId id="358" r:id="rId21"/>
    <p:sldId id="335" r:id="rId22"/>
    <p:sldId id="359" r:id="rId23"/>
    <p:sldId id="337" r:id="rId24"/>
    <p:sldId id="338" r:id="rId25"/>
    <p:sldId id="360" r:id="rId26"/>
    <p:sldId id="374" r:id="rId27"/>
    <p:sldId id="373" r:id="rId28"/>
    <p:sldId id="361" r:id="rId29"/>
    <p:sldId id="362" r:id="rId30"/>
    <p:sldId id="324" r:id="rId31"/>
    <p:sldId id="347" r:id="rId32"/>
    <p:sldId id="325" r:id="rId33"/>
    <p:sldId id="276" r:id="rId34"/>
    <p:sldId id="326" r:id="rId35"/>
    <p:sldId id="278" r:id="rId36"/>
    <p:sldId id="327" r:id="rId37"/>
    <p:sldId id="279" r:id="rId38"/>
    <p:sldId id="328" r:id="rId39"/>
    <p:sldId id="280" r:id="rId40"/>
    <p:sldId id="329" r:id="rId41"/>
    <p:sldId id="302" r:id="rId42"/>
    <p:sldId id="330" r:id="rId43"/>
    <p:sldId id="307" r:id="rId44"/>
    <p:sldId id="331" r:id="rId45"/>
    <p:sldId id="315" r:id="rId46"/>
    <p:sldId id="258" r:id="rId47"/>
    <p:sldId id="274" r:id="rId4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71A"/>
    <a:srgbClr val="D12329"/>
    <a:srgbClr val="F8751C"/>
    <a:srgbClr val="FD811B"/>
    <a:srgbClr val="ED7D31"/>
    <a:srgbClr val="FF66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52459268779743E-2"/>
          <c:y val="9.9456733797285521E-2"/>
          <c:w val="0.96052127210579308"/>
          <c:h val="0.64498518692384377"/>
        </c:manualLayout>
      </c:layout>
      <c:barChart>
        <c:barDir val="col"/>
        <c:grouping val="clustered"/>
        <c:varyColors val="0"/>
        <c:ser>
          <c:idx val="0"/>
          <c:order val="0"/>
          <c:tx>
            <c:strRef>
              <c:f>Arkusz1!$B$1</c:f>
              <c:strCache>
                <c:ptCount val="1"/>
                <c:pt idx="0">
                  <c:v>Q4 2024</c:v>
                </c:pt>
              </c:strCache>
            </c:strRef>
          </c:tx>
          <c:spPr>
            <a:solidFill>
              <a:srgbClr val="D12329"/>
            </a:solidFill>
            <a:ln>
              <a:noFill/>
            </a:ln>
            <a:effectLst/>
          </c:spPr>
          <c:invertIfNegative val="0"/>
          <c:dLbls>
            <c:dLbl>
              <c:idx val="0"/>
              <c:tx>
                <c:rich>
                  <a:bodyPr/>
                  <a:lstStyle/>
                  <a:p>
                    <a:r>
                      <a:rPr lang="en-US"/>
                      <a:t>27,4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2EE-4E77-A368-D5A8874468A1}"/>
                </c:ext>
              </c:extLst>
            </c:dLbl>
            <c:dLbl>
              <c:idx val="3"/>
              <c:layout>
                <c:manualLayout>
                  <c:x val="-1.3900850451111786E-2"/>
                  <c:y val="-4.09336124680862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34-4629-B750-9B8FE6C51812}"/>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4"/>
                <c:pt idx="0">
                  <c:v>Przychody</c:v>
                </c:pt>
                <c:pt idx="1">
                  <c:v>Zysk EBIT</c:v>
                </c:pt>
                <c:pt idx="2">
                  <c:v>EBITDA</c:v>
                </c:pt>
                <c:pt idx="3">
                  <c:v>Zysk netto</c:v>
                </c:pt>
              </c:strCache>
            </c:strRef>
          </c:cat>
          <c:val>
            <c:numRef>
              <c:f>Arkusz1!$B$2:$B$5</c:f>
              <c:numCache>
                <c:formatCode>General</c:formatCode>
                <c:ptCount val="4"/>
                <c:pt idx="0">
                  <c:v>27.3</c:v>
                </c:pt>
                <c:pt idx="1">
                  <c:v>0.3</c:v>
                </c:pt>
                <c:pt idx="2">
                  <c:v>3.2</c:v>
                </c:pt>
                <c:pt idx="3">
                  <c:v>-0.3</c:v>
                </c:pt>
              </c:numCache>
            </c:numRef>
          </c:val>
          <c:extLst>
            <c:ext xmlns:c16="http://schemas.microsoft.com/office/drawing/2014/chart" uri="{C3380CC4-5D6E-409C-BE32-E72D297353CC}">
              <c16:uniqueId val="{00000000-B593-4BC2-A212-020D7F6E96BE}"/>
            </c:ext>
          </c:extLst>
        </c:ser>
        <c:ser>
          <c:idx val="1"/>
          <c:order val="1"/>
          <c:tx>
            <c:strRef>
              <c:f>Arkusz1!$C$1</c:f>
              <c:strCache>
                <c:ptCount val="1"/>
                <c:pt idx="0">
                  <c:v>Q4 2025</c:v>
                </c:pt>
              </c:strCache>
            </c:strRef>
          </c:tx>
          <c:spPr>
            <a:solidFill>
              <a:schemeClr val="accent2"/>
            </a:solidFill>
            <a:ln>
              <a:noFill/>
            </a:ln>
            <a:effectLst/>
          </c:spPr>
          <c:invertIfNegative val="0"/>
          <c:dLbls>
            <c:dLbl>
              <c:idx val="3"/>
              <c:layout>
                <c:manualLayout>
                  <c:x val="6.9504252255557231E-3"/>
                  <c:y val="-4.815719113892515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E9-4B2F-9551-50B78BDACA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Arkusz1!$A$2:$A$5</c:f>
              <c:strCache>
                <c:ptCount val="4"/>
                <c:pt idx="0">
                  <c:v>Przychody</c:v>
                </c:pt>
                <c:pt idx="1">
                  <c:v>Zysk EBIT</c:v>
                </c:pt>
                <c:pt idx="2">
                  <c:v>EBITDA</c:v>
                </c:pt>
                <c:pt idx="3">
                  <c:v>Zysk netto</c:v>
                </c:pt>
              </c:strCache>
            </c:strRef>
          </c:cat>
          <c:val>
            <c:numRef>
              <c:f>Arkusz1!$C$2:$C$5</c:f>
              <c:numCache>
                <c:formatCode>General</c:formatCode>
                <c:ptCount val="4"/>
                <c:pt idx="0">
                  <c:v>34</c:v>
                </c:pt>
                <c:pt idx="1">
                  <c:v>1.6</c:v>
                </c:pt>
                <c:pt idx="2">
                  <c:v>4.7</c:v>
                </c:pt>
                <c:pt idx="3">
                  <c:v>0.4</c:v>
                </c:pt>
              </c:numCache>
            </c:numRef>
          </c:val>
          <c:extLst>
            <c:ext xmlns:c16="http://schemas.microsoft.com/office/drawing/2014/chart" uri="{C3380CC4-5D6E-409C-BE32-E72D297353CC}">
              <c16:uniqueId val="{00000001-B593-4BC2-A212-020D7F6E96BE}"/>
            </c:ext>
          </c:extLst>
        </c:ser>
        <c:dLbls>
          <c:dLblPos val="outEnd"/>
          <c:showLegendKey val="0"/>
          <c:showVal val="1"/>
          <c:showCatName val="0"/>
          <c:showSerName val="0"/>
          <c:showPercent val="0"/>
          <c:showBubbleSize val="0"/>
        </c:dLbls>
        <c:gapWidth val="219"/>
        <c:overlap val="-27"/>
        <c:axId val="886788352"/>
        <c:axId val="886789312"/>
      </c:barChart>
      <c:catAx>
        <c:axId val="88678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crossAx val="886789312"/>
        <c:crosses val="autoZero"/>
        <c:auto val="1"/>
        <c:lblAlgn val="ctr"/>
        <c:lblOffset val="100"/>
        <c:noMultiLvlLbl val="0"/>
      </c:catAx>
      <c:valAx>
        <c:axId val="886789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Red Hat Text" panose="02010503040201060303" pitchFamily="2" charset="0"/>
                <a:cs typeface="Red Hat Text" panose="02010503040201060303" pitchFamily="2" charset="0"/>
              </a:defRPr>
            </a:pPr>
            <a:endParaRPr lang="pl-PL"/>
          </a:p>
        </c:txPr>
        <c:crossAx val="886788352"/>
        <c:crosses val="autoZero"/>
        <c:crossBetween val="between"/>
      </c:valAx>
      <c:spPr>
        <a:noFill/>
        <a:ln w="25400">
          <a:noFill/>
        </a:ln>
        <a:effectLst/>
      </c:spPr>
    </c:plotArea>
    <c:legend>
      <c:legendPos val="b"/>
      <c:layout>
        <c:manualLayout>
          <c:xMode val="edge"/>
          <c:yMode val="edge"/>
          <c:x val="9.6083832927014182E-2"/>
          <c:y val="0.87075425157847519"/>
          <c:w val="0.79188972077539488"/>
          <c:h val="5.219424259924457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037685262091606E-2"/>
          <c:y val="3.5495303187817746E-2"/>
          <c:w val="0.95746692857569293"/>
          <c:h val="0.65849970559127269"/>
        </c:manualLayout>
      </c:layout>
      <c:barChart>
        <c:barDir val="col"/>
        <c:grouping val="clustered"/>
        <c:varyColors val="0"/>
        <c:ser>
          <c:idx val="0"/>
          <c:order val="0"/>
          <c:tx>
            <c:strRef>
              <c:f>Arkusz1!$B$1</c:f>
              <c:strCache>
                <c:ptCount val="1"/>
                <c:pt idx="0">
                  <c:v>2022</c:v>
                </c:pt>
              </c:strCache>
            </c:strRef>
          </c:tx>
          <c:spPr>
            <a:solidFill>
              <a:srgbClr val="D1232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Arkusz1!$A$2:$A$3</c:f>
              <c:strCache>
                <c:ptCount val="2"/>
                <c:pt idx="0">
                  <c:v>Przychody</c:v>
                </c:pt>
                <c:pt idx="1">
                  <c:v>EBITDA</c:v>
                </c:pt>
              </c:strCache>
            </c:strRef>
          </c:cat>
          <c:val>
            <c:numRef>
              <c:f>Arkusz1!$B$2:$B$3</c:f>
              <c:numCache>
                <c:formatCode>General</c:formatCode>
                <c:ptCount val="2"/>
                <c:pt idx="0">
                  <c:v>81.8</c:v>
                </c:pt>
                <c:pt idx="1">
                  <c:v>17.899999999999999</c:v>
                </c:pt>
              </c:numCache>
            </c:numRef>
          </c:val>
          <c:extLst>
            <c:ext xmlns:c16="http://schemas.microsoft.com/office/drawing/2014/chart" uri="{C3380CC4-5D6E-409C-BE32-E72D297353CC}">
              <c16:uniqueId val="{00000000-6BAC-437D-BC7E-55C0B0B67E7E}"/>
            </c:ext>
          </c:extLst>
        </c:ser>
        <c:ser>
          <c:idx val="1"/>
          <c:order val="1"/>
          <c:tx>
            <c:strRef>
              <c:f>Arkusz1!$C$1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Arkusz1!$A$2:$A$3</c:f>
              <c:strCache>
                <c:ptCount val="2"/>
                <c:pt idx="0">
                  <c:v>Przychody</c:v>
                </c:pt>
                <c:pt idx="1">
                  <c:v>EBITDA</c:v>
                </c:pt>
              </c:strCache>
            </c:strRef>
          </c:cat>
          <c:val>
            <c:numRef>
              <c:f>Arkusz1!$C$2:$C$3</c:f>
              <c:numCache>
                <c:formatCode>General</c:formatCode>
                <c:ptCount val="2"/>
                <c:pt idx="0">
                  <c:v>95.4</c:v>
                </c:pt>
                <c:pt idx="1">
                  <c:v>15</c:v>
                </c:pt>
              </c:numCache>
            </c:numRef>
          </c:val>
          <c:extLst>
            <c:ext xmlns:c16="http://schemas.microsoft.com/office/drawing/2014/chart" uri="{C3380CC4-5D6E-409C-BE32-E72D297353CC}">
              <c16:uniqueId val="{00000001-6BAC-437D-BC7E-55C0B0B67E7E}"/>
            </c:ext>
          </c:extLst>
        </c:ser>
        <c:ser>
          <c:idx val="2"/>
          <c:order val="2"/>
          <c:tx>
            <c:strRef>
              <c:f>Arkusz1!$D$1</c:f>
              <c:strCache>
                <c:ptCount val="1"/>
                <c:pt idx="0">
                  <c:v>2024</c:v>
                </c:pt>
              </c:strCache>
            </c:strRef>
          </c:tx>
          <c:spPr>
            <a:solidFill>
              <a:srgbClr val="FD811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Arkusz1!$A$2:$A$3</c:f>
              <c:strCache>
                <c:ptCount val="2"/>
                <c:pt idx="0">
                  <c:v>Przychody</c:v>
                </c:pt>
                <c:pt idx="1">
                  <c:v>EBITDA</c:v>
                </c:pt>
              </c:strCache>
            </c:strRef>
          </c:cat>
          <c:val>
            <c:numRef>
              <c:f>Arkusz1!$D$2:$D$3</c:f>
              <c:numCache>
                <c:formatCode>General</c:formatCode>
                <c:ptCount val="2"/>
                <c:pt idx="0">
                  <c:v>106.9</c:v>
                </c:pt>
                <c:pt idx="1">
                  <c:v>16.2</c:v>
                </c:pt>
              </c:numCache>
            </c:numRef>
          </c:val>
          <c:extLst>
            <c:ext xmlns:c16="http://schemas.microsoft.com/office/drawing/2014/chart" uri="{C3380CC4-5D6E-409C-BE32-E72D297353CC}">
              <c16:uniqueId val="{00000002-6BAC-437D-BC7E-55C0B0B67E7E}"/>
            </c:ext>
          </c:extLst>
        </c:ser>
        <c:ser>
          <c:idx val="3"/>
          <c:order val="3"/>
          <c:tx>
            <c:strRef>
              <c:f>Arkusz1!$E$1</c:f>
              <c:strCache>
                <c:ptCount val="1"/>
                <c:pt idx="0">
                  <c:v>2025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ed Hat Text" panose="02010503040201060303" pitchFamily="2" charset="0"/>
                    <a:ea typeface="Red Hat Text" panose="02010503040201060303" pitchFamily="2" charset="0"/>
                    <a:cs typeface="Red Hat Text" panose="02010503040201060303" pitchFamily="2" charset="0"/>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Arkusz1!$A$2:$A$3</c:f>
              <c:strCache>
                <c:ptCount val="2"/>
                <c:pt idx="0">
                  <c:v>Przychody</c:v>
                </c:pt>
                <c:pt idx="1">
                  <c:v>EBITDA</c:v>
                </c:pt>
              </c:strCache>
            </c:strRef>
          </c:cat>
          <c:val>
            <c:numRef>
              <c:f>Arkusz1!$E$2:$E$3</c:f>
              <c:numCache>
                <c:formatCode>General</c:formatCode>
                <c:ptCount val="2"/>
                <c:pt idx="0">
                  <c:v>127.4</c:v>
                </c:pt>
                <c:pt idx="1">
                  <c:v>16.5</c:v>
                </c:pt>
              </c:numCache>
            </c:numRef>
          </c:val>
          <c:extLst>
            <c:ext xmlns:c16="http://schemas.microsoft.com/office/drawing/2014/chart" uri="{C3380CC4-5D6E-409C-BE32-E72D297353CC}">
              <c16:uniqueId val="{00000003-6BAC-437D-BC7E-55C0B0B67E7E}"/>
            </c:ext>
          </c:extLst>
        </c:ser>
        <c:dLbls>
          <c:dLblPos val="outEnd"/>
          <c:showLegendKey val="0"/>
          <c:showVal val="1"/>
          <c:showCatName val="0"/>
          <c:showSerName val="0"/>
          <c:showPercent val="0"/>
          <c:showBubbleSize val="0"/>
        </c:dLbls>
        <c:gapWidth val="359"/>
        <c:overlap val="-17"/>
        <c:axId val="886788352"/>
        <c:axId val="886789312"/>
      </c:barChart>
      <c:catAx>
        <c:axId val="88678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ptos" panose="020B0004020202020204" pitchFamily="34" charset="0"/>
                <a:ea typeface="Red Hat Text" panose="02010503040201060303" pitchFamily="2" charset="0"/>
                <a:cs typeface="Red Hat Text" panose="02010503040201060303" pitchFamily="2" charset="0"/>
              </a:defRPr>
            </a:pPr>
            <a:endParaRPr lang="pl-PL"/>
          </a:p>
        </c:txPr>
        <c:crossAx val="886789312"/>
        <c:crosses val="autoZero"/>
        <c:auto val="1"/>
        <c:lblAlgn val="ctr"/>
        <c:lblOffset val="100"/>
        <c:noMultiLvlLbl val="0"/>
      </c:catAx>
      <c:valAx>
        <c:axId val="886789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mn-ea"/>
                <a:cs typeface="+mn-cs"/>
              </a:defRPr>
            </a:pPr>
            <a:endParaRPr lang="pl-PL"/>
          </a:p>
        </c:txPr>
        <c:crossAx val="886788352"/>
        <c:crosses val="autoZero"/>
        <c:crossBetween val="between"/>
      </c:valAx>
      <c:spPr>
        <a:noFill/>
        <a:ln w="25400">
          <a:noFill/>
        </a:ln>
        <a:effectLst/>
      </c:spPr>
    </c:plotArea>
    <c:legend>
      <c:legendPos val="b"/>
      <c:layout>
        <c:manualLayout>
          <c:xMode val="edge"/>
          <c:yMode val="edge"/>
          <c:x val="0.17392432498435523"/>
          <c:y val="0.85785171422232753"/>
          <c:w val="0.66441978630341003"/>
          <c:h val="5.062155009554892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pitchFamily="34" charset="0"/>
              <a:ea typeface="Red Hat Text" panose="02010503040201060303" pitchFamily="2" charset="0"/>
              <a:cs typeface="Red Hat Text" panose="02010503040201060303" pitchFamily="2" charset="0"/>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38FF383-094E-456F-972B-0F6C1F4A1E37}" type="datetimeFigureOut">
              <a:rPr lang="pl-PL" smtClean="0"/>
              <a:t>11.05.2026</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3B8CAF3-C87E-4631-A0A6-2CC66F2D53E7}" type="slidenum">
              <a:rPr lang="pl-PL" smtClean="0"/>
              <a:t>‹#›</a:t>
            </a:fld>
            <a:endParaRPr lang="pl-PL"/>
          </a:p>
        </p:txBody>
      </p:sp>
    </p:spTree>
    <p:extLst>
      <p:ext uri="{BB962C8B-B14F-4D97-AF65-F5344CB8AC3E}">
        <p14:creationId xmlns:p14="http://schemas.microsoft.com/office/powerpoint/2010/main" val="407741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3B8CAF3-C87E-4631-A0A6-2CC66F2D53E7}" type="slidenum">
              <a:rPr lang="pl-PL" smtClean="0"/>
              <a:t>6</a:t>
            </a:fld>
            <a:endParaRPr lang="pl-PL"/>
          </a:p>
        </p:txBody>
      </p:sp>
    </p:spTree>
    <p:extLst>
      <p:ext uri="{BB962C8B-B14F-4D97-AF65-F5344CB8AC3E}">
        <p14:creationId xmlns:p14="http://schemas.microsoft.com/office/powerpoint/2010/main" val="2369308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txBody>
          <a:bodyPr/>
          <a:lstStyle/>
          <a:p>
            <a:endParaRPr lang="pl-PL"/>
          </a:p>
        </p:txBody>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3B8CAF3-C87E-4631-A0A6-2CC66F2D53E7}" type="slidenum">
              <a:rPr lang="pl-PL" smtClean="0"/>
              <a:t>12</a:t>
            </a:fld>
            <a:endParaRPr lang="pl-PL"/>
          </a:p>
        </p:txBody>
      </p:sp>
    </p:spTree>
    <p:extLst>
      <p:ext uri="{BB962C8B-B14F-4D97-AF65-F5344CB8AC3E}">
        <p14:creationId xmlns:p14="http://schemas.microsoft.com/office/powerpoint/2010/main" val="145508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90B72-5F81-7133-B64B-6C5A4A457E86}"/>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4616AEE5-BDCA-9769-CF73-74DB39F6BF17}"/>
              </a:ext>
            </a:extLst>
          </p:cNvPr>
          <p:cNvSpPr>
            <a:spLocks noGrp="1" noRot="1" noChangeAspect="1"/>
          </p:cNvSpPr>
          <p:nvPr>
            <p:ph type="sldImg"/>
          </p:nvPr>
        </p:nvSpPr>
        <p:spPr>
          <a:xfrm>
            <a:off x="422275" y="1241425"/>
            <a:ext cx="5953125" cy="3349625"/>
          </a:xfrm>
        </p:spPr>
        <p:txBody>
          <a:bodyPr/>
          <a:lstStyle/>
          <a:p>
            <a:endParaRPr lang="pl-PL"/>
          </a:p>
        </p:txBody>
      </p:sp>
      <p:sp>
        <p:nvSpPr>
          <p:cNvPr id="3" name="Symbol zastępczy notatek 2">
            <a:extLst>
              <a:ext uri="{FF2B5EF4-FFF2-40B4-BE49-F238E27FC236}">
                <a16:creationId xmlns:a16="http://schemas.microsoft.com/office/drawing/2014/main" id="{BDF5B2F4-AEB8-9107-CB69-48AB441A6505}"/>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A28233D3-1529-743D-7088-950648F7ADF1}"/>
              </a:ext>
            </a:extLst>
          </p:cNvPr>
          <p:cNvSpPr>
            <a:spLocks noGrp="1"/>
          </p:cNvSpPr>
          <p:nvPr>
            <p:ph type="sldNum" sz="quarter" idx="5"/>
          </p:nvPr>
        </p:nvSpPr>
        <p:spPr/>
        <p:txBody>
          <a:bodyPr/>
          <a:lstStyle/>
          <a:p>
            <a:fld id="{D3B8CAF3-C87E-4631-A0A6-2CC66F2D53E7}" type="slidenum">
              <a:rPr lang="pl-PL" smtClean="0"/>
              <a:t>13</a:t>
            </a:fld>
            <a:endParaRPr lang="pl-PL"/>
          </a:p>
        </p:txBody>
      </p:sp>
    </p:spTree>
    <p:extLst>
      <p:ext uri="{BB962C8B-B14F-4D97-AF65-F5344CB8AC3E}">
        <p14:creationId xmlns:p14="http://schemas.microsoft.com/office/powerpoint/2010/main" val="247696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F64BC-55C2-CB09-FE13-C13E735058FD}"/>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9C67F004-013E-FEB7-BE99-72174A3748DC}"/>
              </a:ext>
            </a:extLst>
          </p:cNvPr>
          <p:cNvSpPr>
            <a:spLocks noGrp="1" noRot="1" noChangeAspect="1"/>
          </p:cNvSpPr>
          <p:nvPr>
            <p:ph type="sldImg"/>
          </p:nvPr>
        </p:nvSpPr>
        <p:spPr>
          <a:xfrm>
            <a:off x="422275" y="1241425"/>
            <a:ext cx="5953125" cy="3349625"/>
          </a:xfrm>
        </p:spPr>
        <p:txBody>
          <a:bodyPr/>
          <a:lstStyle/>
          <a:p>
            <a:endParaRPr lang="pl-PL"/>
          </a:p>
        </p:txBody>
      </p:sp>
      <p:sp>
        <p:nvSpPr>
          <p:cNvPr id="3" name="Symbol zastępczy notatek 2">
            <a:extLst>
              <a:ext uri="{FF2B5EF4-FFF2-40B4-BE49-F238E27FC236}">
                <a16:creationId xmlns:a16="http://schemas.microsoft.com/office/drawing/2014/main" id="{5FCE7B12-C812-9110-8552-C157BBE5870C}"/>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C126018B-0925-8CBB-233F-2E17AB77EEC0}"/>
              </a:ext>
            </a:extLst>
          </p:cNvPr>
          <p:cNvSpPr>
            <a:spLocks noGrp="1"/>
          </p:cNvSpPr>
          <p:nvPr>
            <p:ph type="sldNum" sz="quarter" idx="5"/>
          </p:nvPr>
        </p:nvSpPr>
        <p:spPr/>
        <p:txBody>
          <a:bodyPr/>
          <a:lstStyle/>
          <a:p>
            <a:fld id="{D3B8CAF3-C87E-4631-A0A6-2CC66F2D53E7}" type="slidenum">
              <a:rPr lang="pl-PL" smtClean="0"/>
              <a:t>14</a:t>
            </a:fld>
            <a:endParaRPr lang="pl-PL"/>
          </a:p>
        </p:txBody>
      </p:sp>
    </p:spTree>
    <p:extLst>
      <p:ext uri="{BB962C8B-B14F-4D97-AF65-F5344CB8AC3E}">
        <p14:creationId xmlns:p14="http://schemas.microsoft.com/office/powerpoint/2010/main" val="2050622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0464-4E97-B2B1-2BC9-3A1BBDD4C0BB}"/>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6366733-4402-C191-8DD0-D302976DBE78}"/>
              </a:ext>
            </a:extLst>
          </p:cNvPr>
          <p:cNvSpPr>
            <a:spLocks noGrp="1" noRot="1" noChangeAspect="1"/>
          </p:cNvSpPr>
          <p:nvPr>
            <p:ph type="sldImg"/>
          </p:nvPr>
        </p:nvSpPr>
        <p:spPr>
          <a:xfrm>
            <a:off x="422275" y="1241425"/>
            <a:ext cx="5953125" cy="3349625"/>
          </a:xfrm>
        </p:spPr>
        <p:txBody>
          <a:bodyPr/>
          <a:lstStyle/>
          <a:p>
            <a:endParaRPr lang="pl-PL"/>
          </a:p>
        </p:txBody>
      </p:sp>
      <p:sp>
        <p:nvSpPr>
          <p:cNvPr id="3" name="Symbol zastępczy notatek 2">
            <a:extLst>
              <a:ext uri="{FF2B5EF4-FFF2-40B4-BE49-F238E27FC236}">
                <a16:creationId xmlns:a16="http://schemas.microsoft.com/office/drawing/2014/main" id="{49CCA96F-E86D-8184-F410-1903C8AD040A}"/>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C98CE6F6-6092-B403-C115-D3D812410089}"/>
              </a:ext>
            </a:extLst>
          </p:cNvPr>
          <p:cNvSpPr>
            <a:spLocks noGrp="1"/>
          </p:cNvSpPr>
          <p:nvPr>
            <p:ph type="sldNum" sz="quarter" idx="5"/>
          </p:nvPr>
        </p:nvSpPr>
        <p:spPr/>
        <p:txBody>
          <a:bodyPr/>
          <a:lstStyle/>
          <a:p>
            <a:fld id="{D3B8CAF3-C87E-4631-A0A6-2CC66F2D53E7}" type="slidenum">
              <a:rPr lang="pl-PL" smtClean="0"/>
              <a:t>15</a:t>
            </a:fld>
            <a:endParaRPr lang="pl-PL"/>
          </a:p>
        </p:txBody>
      </p:sp>
    </p:spTree>
    <p:extLst>
      <p:ext uri="{BB962C8B-B14F-4D97-AF65-F5344CB8AC3E}">
        <p14:creationId xmlns:p14="http://schemas.microsoft.com/office/powerpoint/2010/main" val="1073082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28EFE-E6A1-F4F2-E8B7-836A0EB9E6C5}"/>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BB5DFC4-1DF9-AB08-6C67-83F309C09795}"/>
              </a:ext>
            </a:extLst>
          </p:cNvPr>
          <p:cNvSpPr>
            <a:spLocks noGrp="1" noRot="1" noChangeAspect="1"/>
          </p:cNvSpPr>
          <p:nvPr>
            <p:ph type="sldImg"/>
          </p:nvPr>
        </p:nvSpPr>
        <p:spPr>
          <a:xfrm>
            <a:off x="422275" y="1241425"/>
            <a:ext cx="5953125" cy="3349625"/>
          </a:xfrm>
        </p:spPr>
        <p:txBody>
          <a:bodyPr/>
          <a:lstStyle/>
          <a:p>
            <a:endParaRPr lang="pl-PL"/>
          </a:p>
        </p:txBody>
      </p:sp>
      <p:sp>
        <p:nvSpPr>
          <p:cNvPr id="3" name="Symbol zastępczy notatek 2">
            <a:extLst>
              <a:ext uri="{FF2B5EF4-FFF2-40B4-BE49-F238E27FC236}">
                <a16:creationId xmlns:a16="http://schemas.microsoft.com/office/drawing/2014/main" id="{A8758DC5-73F5-5003-36E3-60047FD034C3}"/>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6B3E3F87-108C-84F8-DF71-84CFAF1898FC}"/>
              </a:ext>
            </a:extLst>
          </p:cNvPr>
          <p:cNvSpPr>
            <a:spLocks noGrp="1"/>
          </p:cNvSpPr>
          <p:nvPr>
            <p:ph type="sldNum" sz="quarter" idx="5"/>
          </p:nvPr>
        </p:nvSpPr>
        <p:spPr/>
        <p:txBody>
          <a:bodyPr/>
          <a:lstStyle/>
          <a:p>
            <a:fld id="{D3B8CAF3-C87E-4631-A0A6-2CC66F2D53E7}" type="slidenum">
              <a:rPr lang="pl-PL" smtClean="0"/>
              <a:t>16</a:t>
            </a:fld>
            <a:endParaRPr lang="pl-PL"/>
          </a:p>
        </p:txBody>
      </p:sp>
    </p:spTree>
    <p:extLst>
      <p:ext uri="{BB962C8B-B14F-4D97-AF65-F5344CB8AC3E}">
        <p14:creationId xmlns:p14="http://schemas.microsoft.com/office/powerpoint/2010/main" val="131848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1241425"/>
            <a:ext cx="5953125" cy="3349625"/>
          </a:xfrm>
        </p:spPr>
        <p:txBody>
          <a:bodyPr/>
          <a:lstStyle/>
          <a:p>
            <a:endParaRPr lang="pl-PL"/>
          </a:p>
        </p:txBody>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D3B8CAF3-C87E-4631-A0A6-2CC66F2D53E7}" type="slidenum">
              <a:rPr lang="pl-PL" smtClean="0"/>
              <a:t>26</a:t>
            </a:fld>
            <a:endParaRPr lang="pl-PL"/>
          </a:p>
        </p:txBody>
      </p:sp>
    </p:spTree>
    <p:extLst>
      <p:ext uri="{BB962C8B-B14F-4D97-AF65-F5344CB8AC3E}">
        <p14:creationId xmlns:p14="http://schemas.microsoft.com/office/powerpoint/2010/main" val="201901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6E49D-EBDA-0816-1B1F-B29E31FFC8E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961837C-ABF7-DCA0-DCEB-688A67C4B470}"/>
              </a:ext>
            </a:extLst>
          </p:cNvPr>
          <p:cNvSpPr>
            <a:spLocks noGrp="1" noRot="1" noChangeAspect="1"/>
          </p:cNvSpPr>
          <p:nvPr>
            <p:ph type="sldImg"/>
          </p:nvPr>
        </p:nvSpPr>
        <p:spPr>
          <a:xfrm>
            <a:off x="422275" y="1241425"/>
            <a:ext cx="5953125" cy="3349625"/>
          </a:xfrm>
        </p:spPr>
      </p:sp>
      <p:sp>
        <p:nvSpPr>
          <p:cNvPr id="3" name="Symbol zastępczy notatek 2">
            <a:extLst>
              <a:ext uri="{FF2B5EF4-FFF2-40B4-BE49-F238E27FC236}">
                <a16:creationId xmlns:a16="http://schemas.microsoft.com/office/drawing/2014/main" id="{4AF4D228-2B3A-153E-79A8-8E9F0CD7FBB0}"/>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53763F74-DD14-2824-A6B0-154EF5B4C479}"/>
              </a:ext>
            </a:extLst>
          </p:cNvPr>
          <p:cNvSpPr>
            <a:spLocks noGrp="1"/>
          </p:cNvSpPr>
          <p:nvPr>
            <p:ph type="sldNum" sz="quarter" idx="5"/>
          </p:nvPr>
        </p:nvSpPr>
        <p:spPr/>
        <p:txBody>
          <a:bodyPr/>
          <a:lstStyle/>
          <a:p>
            <a:fld id="{D3B8CAF3-C87E-4631-A0A6-2CC66F2D53E7}" type="slidenum">
              <a:rPr lang="pl-PL" smtClean="0"/>
              <a:t>28</a:t>
            </a:fld>
            <a:endParaRPr lang="pl-PL"/>
          </a:p>
        </p:txBody>
      </p:sp>
    </p:spTree>
    <p:extLst>
      <p:ext uri="{BB962C8B-B14F-4D97-AF65-F5344CB8AC3E}">
        <p14:creationId xmlns:p14="http://schemas.microsoft.com/office/powerpoint/2010/main" val="259689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2CDE8B4D-C812-47F7-A18C-37F9230A4FE0}" type="datetimeFigureOut">
              <a:rPr lang="pl-PL" smtClean="0"/>
              <a:t>11.05.2026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126442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2CDE8B4D-C812-47F7-A18C-37F9230A4FE0}" type="datetimeFigureOut">
              <a:rPr lang="pl-PL" smtClean="0"/>
              <a:t>11.05.2026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123382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2CDE8B4D-C812-47F7-A18C-37F9230A4FE0}" type="datetimeFigureOut">
              <a:rPr lang="pl-PL" smtClean="0"/>
              <a:t>11.05.2026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2571567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2CDE8B4D-C812-47F7-A18C-37F9230A4FE0}" type="datetimeFigureOut">
              <a:rPr lang="pl-PL" smtClean="0"/>
              <a:t>11.05.2026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3698329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CDE8B4D-C812-47F7-A18C-37F9230A4FE0}" type="datetimeFigureOut">
              <a:rPr lang="pl-PL" smtClean="0"/>
              <a:t>11.05.2026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2944521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2CDE8B4D-C812-47F7-A18C-37F9230A4FE0}" type="datetimeFigureOut">
              <a:rPr lang="pl-PL" smtClean="0"/>
              <a:t>11.05.2026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2401434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2CDE8B4D-C812-47F7-A18C-37F9230A4FE0}" type="datetimeFigureOut">
              <a:rPr lang="pl-PL" smtClean="0"/>
              <a:t>11.05.2026</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148177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2CDE8B4D-C812-47F7-A18C-37F9230A4FE0}" type="datetimeFigureOut">
              <a:rPr lang="pl-PL" smtClean="0"/>
              <a:t>11.05.2026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2013883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E8B4D-C812-47F7-A18C-37F9230A4FE0}" type="datetimeFigureOut">
              <a:rPr lang="pl-PL" smtClean="0"/>
              <a:t>11.05.2026</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302163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CDE8B4D-C812-47F7-A18C-37F9230A4FE0}" type="datetimeFigureOut">
              <a:rPr lang="pl-PL" smtClean="0"/>
              <a:t>11.05.2026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204544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CDE8B4D-C812-47F7-A18C-37F9230A4FE0}" type="datetimeFigureOut">
              <a:rPr lang="pl-PL" smtClean="0"/>
              <a:t>11.05.2026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3AE0663-FA70-4F6A-BCB5-ABB8452B14D1}" type="slidenum">
              <a:rPr lang="pl-PL" smtClean="0"/>
              <a:t>‹#›</a:t>
            </a:fld>
            <a:endParaRPr lang="pl-PL"/>
          </a:p>
        </p:txBody>
      </p:sp>
    </p:spTree>
    <p:extLst>
      <p:ext uri="{BB962C8B-B14F-4D97-AF65-F5344CB8AC3E}">
        <p14:creationId xmlns:p14="http://schemas.microsoft.com/office/powerpoint/2010/main" val="248575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E8B4D-C812-47F7-A18C-37F9230A4FE0}" type="datetimeFigureOut">
              <a:rPr lang="pl-PL" smtClean="0"/>
              <a:t>11.05.2026</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E0663-FA70-4F6A-BCB5-ABB8452B14D1}" type="slidenum">
              <a:rPr lang="pl-PL" smtClean="0"/>
              <a:t>‹#›</a:t>
            </a:fld>
            <a:endParaRPr lang="pl-PL"/>
          </a:p>
        </p:txBody>
      </p:sp>
    </p:spTree>
    <p:extLst>
      <p:ext uri="{BB962C8B-B14F-4D97-AF65-F5344CB8AC3E}">
        <p14:creationId xmlns:p14="http://schemas.microsoft.com/office/powerpoint/2010/main" val="21262597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dminc.pl/raport-analityczny/mex-polska-s-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hart" Target="../charts/chart1.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8.sv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sv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sv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www.linkedin.com/company/mex-polska-sa/" TargetMode="External"/><Relationship Id="rId5" Type="http://schemas.openxmlformats.org/officeDocument/2006/relationships/hyperlink" Target="https://www.mexpolska.pl/" TargetMode="External"/><Relationship Id="rId4" Type="http://schemas.openxmlformats.org/officeDocument/2006/relationships/hyperlink" Target="mailto:biuro@mexican.p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 1" descr="Obraz zawierający meble, sztuka&#10;&#10;Opis wygenerowany automatycznie">
            <a:extLst>
              <a:ext uri="{FF2B5EF4-FFF2-40B4-BE49-F238E27FC236}">
                <a16:creationId xmlns:a16="http://schemas.microsoft.com/office/drawing/2014/main" id="{C03E358B-44A9-5E20-508C-3645264874B3}"/>
              </a:ext>
            </a:extLst>
          </p:cNvPr>
          <p:cNvPicPr>
            <a:picLocks noChangeAspect="1"/>
          </p:cNvPicPr>
          <p:nvPr/>
        </p:nvPicPr>
        <p:blipFill rotWithShape="1">
          <a:blip r:embed="rId2">
            <a:extLst>
              <a:ext uri="{28A0092B-C50C-407E-A947-70E740481C1C}">
                <a14:useLocalDpi xmlns:a14="http://schemas.microsoft.com/office/drawing/2010/main" val="0"/>
              </a:ext>
            </a:extLst>
          </a:blip>
          <a:srcRect t="17529" b="3682"/>
          <a:stretch/>
        </p:blipFill>
        <p:spPr>
          <a:xfrm>
            <a:off x="-30886" y="-1"/>
            <a:ext cx="12213054" cy="6858001"/>
          </a:xfrm>
          <a:prstGeom prst="rect">
            <a:avLst/>
          </a:prstGeom>
        </p:spPr>
      </p:pic>
      <p:pic>
        <p:nvPicPr>
          <p:cNvPr id="8" name="Grafika 7">
            <a:extLst>
              <a:ext uri="{FF2B5EF4-FFF2-40B4-BE49-F238E27FC236}">
                <a16:creationId xmlns:a16="http://schemas.microsoft.com/office/drawing/2014/main" id="{0F190522-8DF7-DED7-C430-C80169AB9F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86902" y="1499744"/>
            <a:ext cx="3493094" cy="482916"/>
          </a:xfrm>
          <a:prstGeom prst="rect">
            <a:avLst/>
          </a:prstGeom>
        </p:spPr>
      </p:pic>
      <p:sp>
        <p:nvSpPr>
          <p:cNvPr id="9" name="pole tekstowe 8">
            <a:extLst>
              <a:ext uri="{FF2B5EF4-FFF2-40B4-BE49-F238E27FC236}">
                <a16:creationId xmlns:a16="http://schemas.microsoft.com/office/drawing/2014/main" id="{BBC8FD2F-2F01-206B-91BD-F648FFA29B67}"/>
              </a:ext>
            </a:extLst>
          </p:cNvPr>
          <p:cNvSpPr txBox="1"/>
          <p:nvPr/>
        </p:nvSpPr>
        <p:spPr>
          <a:xfrm>
            <a:off x="1231348" y="3356703"/>
            <a:ext cx="9385272" cy="2308324"/>
          </a:xfrm>
          <a:prstGeom prst="rect">
            <a:avLst/>
          </a:prstGeom>
          <a:noFill/>
        </p:spPr>
        <p:txBody>
          <a:bodyPr wrap="square" rtlCol="0">
            <a:spAutoFit/>
          </a:bodyPr>
          <a:lstStyle/>
          <a:p>
            <a:pPr algn="ctr"/>
            <a:r>
              <a:rPr lang="pl-PL" sz="4000" b="1" dirty="0">
                <a:solidFill>
                  <a:schemeClr val="bg1"/>
                </a:solidFill>
                <a:latin typeface="Aptos" panose="020B0004020202020204" pitchFamily="34" charset="0"/>
                <a:ea typeface="Red Hat Text" panose="02010503040201060303" pitchFamily="2" charset="0"/>
                <a:cs typeface="Red Hat Text" panose="02010503040201060303" pitchFamily="2" charset="0"/>
              </a:rPr>
              <a:t>GRUPA MEX POLSKA SA</a:t>
            </a:r>
          </a:p>
          <a:p>
            <a:pPr algn="ctr"/>
            <a:r>
              <a:rPr lang="pl-PL" sz="2400" dirty="0">
                <a:solidFill>
                  <a:schemeClr val="bg1"/>
                </a:solidFill>
                <a:latin typeface="Aptos" panose="020B0004020202020204" pitchFamily="34" charset="0"/>
                <a:ea typeface="Red Hat Text" panose="02010503040201060303" pitchFamily="2" charset="0"/>
                <a:cs typeface="Red Hat Text" panose="02010503040201060303" pitchFamily="2" charset="0"/>
              </a:rPr>
              <a:t>PODSUMOWANIE 2025 I PERSPEKTYWY WZROSTU</a:t>
            </a:r>
          </a:p>
          <a:p>
            <a:pPr algn="ctr"/>
            <a:endParaRPr lang="pl-PL" sz="2400" dirty="0">
              <a:solidFill>
                <a:schemeClr val="bg1"/>
              </a:solidFill>
              <a:latin typeface="Aptos" panose="020B0004020202020204" pitchFamily="34" charset="0"/>
              <a:ea typeface="Red Hat Text" panose="02010503040201060303" pitchFamily="2" charset="0"/>
              <a:cs typeface="Red Hat Text" panose="02010503040201060303" pitchFamily="2" charset="0"/>
            </a:endParaRPr>
          </a:p>
          <a:p>
            <a:pPr algn="ctr"/>
            <a:endParaRPr lang="pl-PL" sz="4000" b="1" dirty="0">
              <a:solidFill>
                <a:schemeClr val="bg1"/>
              </a:solidFill>
              <a:latin typeface="Aptos" panose="020B0004020202020204" pitchFamily="34" charset="0"/>
              <a:ea typeface="Red Hat Text" panose="02010503040201060303" pitchFamily="2" charset="0"/>
              <a:cs typeface="Red Hat Text" panose="02010503040201060303" pitchFamily="2" charset="0"/>
            </a:endParaRPr>
          </a:p>
          <a:p>
            <a:pPr algn="ctr"/>
            <a:r>
              <a:rPr lang="pl-PL" sz="1600" i="1" dirty="0">
                <a:solidFill>
                  <a:schemeClr val="bg1"/>
                </a:solidFill>
                <a:latin typeface="Aptos" panose="020B0004020202020204" pitchFamily="34" charset="0"/>
                <a:ea typeface="Red Hat Text" panose="02010503040201060303" pitchFamily="2" charset="0"/>
                <a:cs typeface="Red Hat Text" panose="02010503040201060303" pitchFamily="2" charset="0"/>
              </a:rPr>
              <a:t>Prezentacja spółki</a:t>
            </a:r>
          </a:p>
        </p:txBody>
      </p:sp>
    </p:spTree>
    <p:extLst>
      <p:ext uri="{BB962C8B-B14F-4D97-AF65-F5344CB8AC3E}">
        <p14:creationId xmlns:p14="http://schemas.microsoft.com/office/powerpoint/2010/main" val="1729573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3BE3C-F062-C76D-7A74-38A0B96019B6}"/>
            </a:ext>
          </a:extLst>
        </p:cNvPr>
        <p:cNvGrpSpPr/>
        <p:nvPr/>
      </p:nvGrpSpPr>
      <p:grpSpPr>
        <a:xfrm>
          <a:off x="0" y="0"/>
          <a:ext cx="0" cy="0"/>
          <a:chOff x="0" y="0"/>
          <a:chExt cx="0" cy="0"/>
        </a:xfrm>
      </p:grpSpPr>
      <p:sp>
        <p:nvSpPr>
          <p:cNvPr id="19" name="Prostokąt: zaokrąglone rogi 18">
            <a:extLst>
              <a:ext uri="{FF2B5EF4-FFF2-40B4-BE49-F238E27FC236}">
                <a16:creationId xmlns:a16="http://schemas.microsoft.com/office/drawing/2014/main" id="{87D64782-7848-C5F5-CDEB-7D44D226B74E}"/>
              </a:ext>
            </a:extLst>
          </p:cNvPr>
          <p:cNvSpPr/>
          <p:nvPr/>
        </p:nvSpPr>
        <p:spPr>
          <a:xfrm>
            <a:off x="243973" y="2566219"/>
            <a:ext cx="2593208" cy="1858297"/>
          </a:xfrm>
          <a:prstGeom prst="roundRect">
            <a:avLst>
              <a:gd name="adj" fmla="val 65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zaokrąglone rogi 2">
            <a:extLst>
              <a:ext uri="{FF2B5EF4-FFF2-40B4-BE49-F238E27FC236}">
                <a16:creationId xmlns:a16="http://schemas.microsoft.com/office/drawing/2014/main" id="{2732440D-3EB3-C076-E9F5-74C854BD3161}"/>
              </a:ext>
            </a:extLst>
          </p:cNvPr>
          <p:cNvSpPr/>
          <p:nvPr/>
        </p:nvSpPr>
        <p:spPr>
          <a:xfrm>
            <a:off x="3342349" y="2114704"/>
            <a:ext cx="2335795" cy="3006282"/>
          </a:xfrm>
          <a:prstGeom prst="roundRect">
            <a:avLst>
              <a:gd name="adj" fmla="val 65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zaokrąglone rogi 7">
            <a:extLst>
              <a:ext uri="{FF2B5EF4-FFF2-40B4-BE49-F238E27FC236}">
                <a16:creationId xmlns:a16="http://schemas.microsoft.com/office/drawing/2014/main" id="{EF7C9DE6-FA58-C1C4-AB49-FC0E508B7B33}"/>
              </a:ext>
            </a:extLst>
          </p:cNvPr>
          <p:cNvSpPr/>
          <p:nvPr/>
        </p:nvSpPr>
        <p:spPr>
          <a:xfrm>
            <a:off x="6031023" y="2114704"/>
            <a:ext cx="2335795" cy="3006282"/>
          </a:xfrm>
          <a:prstGeom prst="roundRect">
            <a:avLst>
              <a:gd name="adj" fmla="val 65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e rogi 8">
            <a:extLst>
              <a:ext uri="{FF2B5EF4-FFF2-40B4-BE49-F238E27FC236}">
                <a16:creationId xmlns:a16="http://schemas.microsoft.com/office/drawing/2014/main" id="{0C5CE7AB-21CD-DBFA-E90E-19D31F8544D0}"/>
              </a:ext>
            </a:extLst>
          </p:cNvPr>
          <p:cNvSpPr/>
          <p:nvPr/>
        </p:nvSpPr>
        <p:spPr>
          <a:xfrm>
            <a:off x="8740256" y="2114704"/>
            <a:ext cx="2335795" cy="3006282"/>
          </a:xfrm>
          <a:prstGeom prst="roundRect">
            <a:avLst>
              <a:gd name="adj" fmla="val 65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1">
            <a:extLst>
              <a:ext uri="{FF2B5EF4-FFF2-40B4-BE49-F238E27FC236}">
                <a16:creationId xmlns:a16="http://schemas.microsoft.com/office/drawing/2014/main" id="{0F5D8526-BB9F-4F93-E9F2-431B20CCFF97}"/>
              </a:ext>
            </a:extLst>
          </p:cNvPr>
          <p:cNvSpPr>
            <a:spLocks noGrp="1" noChangeArrowheads="1"/>
          </p:cNvSpPr>
          <p:nvPr>
            <p:ph idx="1"/>
          </p:nvPr>
        </p:nvSpPr>
        <p:spPr bwMode="auto">
          <a:xfrm>
            <a:off x="526581" y="1276728"/>
            <a:ext cx="11488438" cy="55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spcBef>
                <a:spcPts val="600"/>
              </a:spcBef>
              <a:buClr>
                <a:srgbClr val="FF6600"/>
              </a:buClr>
              <a:buNone/>
            </a:pPr>
            <a:r>
              <a:rPr lang="pl-PL" sz="1400" dirty="0">
                <a:solidFill>
                  <a:srgbClr val="EE771A"/>
                </a:solidFill>
                <a:latin typeface="Aptos" panose="020B0004020202020204" pitchFamily="34" charset="0"/>
                <a:ea typeface="Red Hat Text" panose="02010503040201060303" pitchFamily="2" charset="0"/>
                <a:cs typeface="Red Hat Text" panose="02010503040201060303" pitchFamily="2" charset="0"/>
              </a:rPr>
              <a:t>Prognozowane dane ujęte w publicznie dostępnym raporcie analitycznym DM INC S.A. </a:t>
            </a:r>
          </a:p>
          <a:p>
            <a:pPr marL="0" indent="0">
              <a:spcBef>
                <a:spcPts val="600"/>
              </a:spcBef>
              <a:buClr>
                <a:srgbClr val="FF6600"/>
              </a:buClr>
              <a:buNone/>
            </a:pPr>
            <a:r>
              <a:rPr lang="pl-PL" sz="1400" dirty="0">
                <a:latin typeface="Aptos" panose="020B0004020202020204" pitchFamily="34" charset="0"/>
                <a:ea typeface="Red Hat Text" panose="02010503040201060303" pitchFamily="2" charset="0"/>
                <a:cs typeface="Red Hat Text" panose="02010503040201060303" pitchFamily="2" charset="0"/>
              </a:rPr>
              <a:t>Dane na podstawie aktualnej kondycji operacyjnej Grupy, zaplanowanego programu ekspansji oraz oczekiwanych trendów rynkowych.</a:t>
            </a:r>
          </a:p>
        </p:txBody>
      </p:sp>
      <p:sp>
        <p:nvSpPr>
          <p:cNvPr id="4" name="Rectangle 1">
            <a:extLst>
              <a:ext uri="{FF2B5EF4-FFF2-40B4-BE49-F238E27FC236}">
                <a16:creationId xmlns:a16="http://schemas.microsoft.com/office/drawing/2014/main" id="{CA94E97D-F693-F835-59E8-5C21DF74CF53}"/>
              </a:ext>
            </a:extLst>
          </p:cNvPr>
          <p:cNvSpPr txBox="1">
            <a:spLocks noChangeArrowheads="1"/>
          </p:cNvSpPr>
          <p:nvPr/>
        </p:nvSpPr>
        <p:spPr bwMode="auto">
          <a:xfrm>
            <a:off x="366788" y="2759103"/>
            <a:ext cx="2323470" cy="147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FF6600"/>
              </a:buClr>
              <a:buNone/>
            </a:pPr>
            <a:r>
              <a:rPr lang="pl-PL" sz="1400" dirty="0">
                <a:solidFill>
                  <a:schemeClr val="bg1"/>
                </a:solidFill>
                <a:latin typeface="Aptos" panose="020B0004020202020204" pitchFamily="34" charset="0"/>
                <a:ea typeface="Red Hat Text" panose="02010503040201060303" pitchFamily="2" charset="0"/>
                <a:cs typeface="Red Hat Text" panose="02010503040201060303" pitchFamily="2" charset="0"/>
              </a:rPr>
              <a:t>Perspektywa 2026:</a:t>
            </a:r>
          </a:p>
          <a:p>
            <a:pPr marL="0" indent="0">
              <a:spcBef>
                <a:spcPts val="600"/>
              </a:spcBef>
              <a:buClr>
                <a:srgbClr val="FF6600"/>
              </a:buClr>
              <a:buNone/>
            </a:pPr>
            <a:br>
              <a:rPr lang="pl-PL" sz="1400" dirty="0">
                <a:latin typeface="Aptos" panose="020B0004020202020204" pitchFamily="34" charset="0"/>
                <a:ea typeface="Red Hat Text" panose="02010503040201060303" pitchFamily="2" charset="0"/>
                <a:cs typeface="Red Hat Text" panose="02010503040201060303" pitchFamily="2" charset="0"/>
              </a:rPr>
            </a:br>
            <a:r>
              <a:rPr lang="pl-PL" sz="1100" dirty="0">
                <a:latin typeface="Aptos" panose="020B0004020202020204" pitchFamily="34" charset="0"/>
                <a:ea typeface="Red Hat Text" panose="02010503040201060303" pitchFamily="2" charset="0"/>
                <a:cs typeface="Red Hat Text" panose="02010503040201060303" pitchFamily="2" charset="0"/>
              </a:rPr>
              <a:t>Rok 2026 będzie stanowił półmetek realizacji strategii Mex Polska S.A., w którym oczekiwane jest wyraźne przełożenie działań rozwojowych na wyniki operacyjne i skalę działalności Grupy.</a:t>
            </a:r>
            <a:endParaRPr lang="pl-PL" sz="1400" dirty="0">
              <a:latin typeface="Aptos" panose="020B0004020202020204" pitchFamily="34" charset="0"/>
              <a:ea typeface="Red Hat Text" panose="02010503040201060303" pitchFamily="2" charset="0"/>
              <a:cs typeface="Red Hat Text" panose="02010503040201060303" pitchFamily="2" charset="0"/>
            </a:endParaRPr>
          </a:p>
        </p:txBody>
      </p:sp>
      <p:sp>
        <p:nvSpPr>
          <p:cNvPr id="36" name="Symbol zastępczy zawartości 2">
            <a:extLst>
              <a:ext uri="{FF2B5EF4-FFF2-40B4-BE49-F238E27FC236}">
                <a16:creationId xmlns:a16="http://schemas.microsoft.com/office/drawing/2014/main" id="{865055CD-427C-94EF-A490-0EF7C9431464}"/>
              </a:ext>
            </a:extLst>
          </p:cNvPr>
          <p:cNvSpPr>
            <a:spLocks noGrp="1"/>
          </p:cNvSpPr>
          <p:nvPr/>
        </p:nvSpPr>
        <p:spPr>
          <a:xfrm>
            <a:off x="3558499" y="2390167"/>
            <a:ext cx="1400348" cy="352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1200" b="1" dirty="0">
                <a:solidFill>
                  <a:schemeClr val="tx1">
                    <a:lumMod val="85000"/>
                    <a:lumOff val="15000"/>
                  </a:schemeClr>
                </a:solidFill>
                <a:latin typeface="Aptos" panose="020B0004020202020204" pitchFamily="34" charset="0"/>
                <a:ea typeface="Red Hat Text" panose="02010503040201060303" pitchFamily="2" charset="0"/>
                <a:cs typeface="Red Hat Text" panose="02010503040201060303" pitchFamily="2" charset="0"/>
              </a:rPr>
              <a:t>EBITDA (MSSF16)</a:t>
            </a:r>
          </a:p>
        </p:txBody>
      </p:sp>
      <p:sp>
        <p:nvSpPr>
          <p:cNvPr id="39" name="Symbol zastępczy zawartości 2">
            <a:extLst>
              <a:ext uri="{FF2B5EF4-FFF2-40B4-BE49-F238E27FC236}">
                <a16:creationId xmlns:a16="http://schemas.microsoft.com/office/drawing/2014/main" id="{C97FD0AC-5F1D-4F61-00F2-94F7D6FAF03E}"/>
              </a:ext>
            </a:extLst>
          </p:cNvPr>
          <p:cNvSpPr>
            <a:spLocks noGrp="1"/>
          </p:cNvSpPr>
          <p:nvPr/>
        </p:nvSpPr>
        <p:spPr>
          <a:xfrm>
            <a:off x="6330143" y="2354575"/>
            <a:ext cx="1400348" cy="352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1200" b="1">
                <a:solidFill>
                  <a:schemeClr val="tx1">
                    <a:lumMod val="85000"/>
                    <a:lumOff val="15000"/>
                  </a:schemeClr>
                </a:solidFill>
                <a:latin typeface="Aptos" panose="020B0004020202020204" pitchFamily="34" charset="0"/>
                <a:ea typeface="Red Hat Text" panose="02010503040201060303" pitchFamily="2" charset="0"/>
                <a:cs typeface="Red Hat Text" panose="02010503040201060303" pitchFamily="2" charset="0"/>
              </a:rPr>
              <a:t>ZYSK OPERACYJNY</a:t>
            </a:r>
          </a:p>
        </p:txBody>
      </p:sp>
      <p:sp>
        <p:nvSpPr>
          <p:cNvPr id="42" name="Symbol zastępczy zawartości 2">
            <a:extLst>
              <a:ext uri="{FF2B5EF4-FFF2-40B4-BE49-F238E27FC236}">
                <a16:creationId xmlns:a16="http://schemas.microsoft.com/office/drawing/2014/main" id="{543204EC-E227-29EB-26FE-3E2730E2243B}"/>
              </a:ext>
            </a:extLst>
          </p:cNvPr>
          <p:cNvSpPr>
            <a:spLocks noGrp="1"/>
          </p:cNvSpPr>
          <p:nvPr/>
        </p:nvSpPr>
        <p:spPr>
          <a:xfrm>
            <a:off x="8954385" y="2412474"/>
            <a:ext cx="1400348" cy="352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1200" b="1">
                <a:solidFill>
                  <a:schemeClr val="tx1">
                    <a:lumMod val="85000"/>
                    <a:lumOff val="15000"/>
                  </a:schemeClr>
                </a:solidFill>
                <a:latin typeface="Aptos" panose="020B0004020202020204" pitchFamily="34" charset="0"/>
                <a:ea typeface="Red Hat Text" panose="02010503040201060303" pitchFamily="2" charset="0"/>
                <a:cs typeface="Red Hat Text" panose="02010503040201060303" pitchFamily="2" charset="0"/>
              </a:rPr>
              <a:t>ZYSK NETTO</a:t>
            </a:r>
          </a:p>
        </p:txBody>
      </p:sp>
      <p:sp>
        <p:nvSpPr>
          <p:cNvPr id="48" name="Symbol zastępczy zawartości 2">
            <a:extLst>
              <a:ext uri="{FF2B5EF4-FFF2-40B4-BE49-F238E27FC236}">
                <a16:creationId xmlns:a16="http://schemas.microsoft.com/office/drawing/2014/main" id="{1C444D00-2FC0-E9D8-2CD2-B89F37E1C1E8}"/>
              </a:ext>
            </a:extLst>
          </p:cNvPr>
          <p:cNvSpPr txBox="1">
            <a:spLocks/>
          </p:cNvSpPr>
          <p:nvPr/>
        </p:nvSpPr>
        <p:spPr>
          <a:xfrm>
            <a:off x="3549173" y="3720436"/>
            <a:ext cx="1553411" cy="1137647"/>
          </a:xfrm>
          <a:prstGeom prst="rect">
            <a:avLst/>
          </a:prstGeom>
        </p:spPr>
        <p:txBody>
          <a:bodyPr vert="horz" lIns="91440" tIns="45720" rIns="91440" bIns="45720" rtlCol="0">
            <a:normAutofit/>
          </a:bodyPr>
          <a:lstStyle>
            <a:defPPr>
              <a:defRPr lang="pl-PL"/>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sz="1100" b="1" dirty="0">
                <a:latin typeface="Aptos" panose="020B0004020202020204" pitchFamily="34" charset="0"/>
                <a:ea typeface="Red Hat Text" panose="02010503040201060303" pitchFamily="2" charset="0"/>
                <a:cs typeface="Red Hat Text" panose="02010503040201060303" pitchFamily="2" charset="0"/>
              </a:rPr>
              <a:t>mln PLN </a:t>
            </a:r>
          </a:p>
          <a:p>
            <a:pPr marL="0" indent="0">
              <a:lnSpc>
                <a:spcPct val="100000"/>
              </a:lnSpc>
              <a:buNone/>
            </a:pPr>
            <a:r>
              <a:rPr lang="pl-PL" sz="1100" dirty="0">
                <a:latin typeface="Aptos" panose="020B0004020202020204" pitchFamily="34" charset="0"/>
                <a:ea typeface="Red Hat Text" panose="02010503040201060303" pitchFamily="2" charset="0"/>
                <a:cs typeface="Red Hat Text" panose="02010503040201060303" pitchFamily="2" charset="0"/>
              </a:rPr>
              <a:t>oczekiwana EBITDA</a:t>
            </a:r>
            <a:endParaRPr lang="pl-PL" sz="1100" dirty="0">
              <a:solidFill>
                <a:srgbClr val="B8CEE6"/>
              </a:solidFill>
              <a:latin typeface="Aptos" panose="020B0004020202020204" pitchFamily="34" charset="0"/>
              <a:ea typeface="Red Hat Text" panose="02010503040201060303" pitchFamily="2" charset="0"/>
              <a:cs typeface="Red Hat Text" panose="02010503040201060303" pitchFamily="2" charset="0"/>
            </a:endParaRPr>
          </a:p>
        </p:txBody>
      </p:sp>
      <p:sp>
        <p:nvSpPr>
          <p:cNvPr id="49" name="Symbol zastępczy zawartości 2">
            <a:extLst>
              <a:ext uri="{FF2B5EF4-FFF2-40B4-BE49-F238E27FC236}">
                <a16:creationId xmlns:a16="http://schemas.microsoft.com/office/drawing/2014/main" id="{E11AD1B1-14B7-1813-A6A6-B353F496B769}"/>
              </a:ext>
            </a:extLst>
          </p:cNvPr>
          <p:cNvSpPr txBox="1">
            <a:spLocks/>
          </p:cNvSpPr>
          <p:nvPr/>
        </p:nvSpPr>
        <p:spPr>
          <a:xfrm>
            <a:off x="6330143" y="3692404"/>
            <a:ext cx="1712218" cy="1137648"/>
          </a:xfrm>
          <a:prstGeom prst="rect">
            <a:avLst/>
          </a:prstGeom>
        </p:spPr>
        <p:txBody>
          <a:bodyPr vert="horz" lIns="91440" tIns="45720" rIns="91440" bIns="45720" rtlCol="0">
            <a:normAutofit/>
          </a:bodyPr>
          <a:lstStyle>
            <a:defPPr>
              <a:defRPr lang="pl-PL"/>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sz="1100" b="1" dirty="0">
                <a:latin typeface="Aptos" panose="020B0004020202020204" pitchFamily="34" charset="0"/>
                <a:ea typeface="Red Hat Text" panose="02010503040201060303" pitchFamily="2" charset="0"/>
                <a:cs typeface="Red Hat Text" panose="02010503040201060303" pitchFamily="2" charset="0"/>
              </a:rPr>
              <a:t>mln PLN </a:t>
            </a:r>
          </a:p>
          <a:p>
            <a:pPr marL="0" indent="0">
              <a:lnSpc>
                <a:spcPct val="100000"/>
              </a:lnSpc>
              <a:buNone/>
            </a:pPr>
            <a:r>
              <a:rPr lang="pl-PL" sz="1100" dirty="0">
                <a:latin typeface="Aptos" panose="020B0004020202020204" pitchFamily="34" charset="0"/>
                <a:ea typeface="Red Hat Text" panose="02010503040201060303" pitchFamily="2" charset="0"/>
                <a:cs typeface="Red Hat Text" panose="02010503040201060303" pitchFamily="2" charset="0"/>
              </a:rPr>
              <a:t>prognozowany EBIT</a:t>
            </a:r>
            <a:endParaRPr lang="pl-PL" sz="1100" dirty="0">
              <a:solidFill>
                <a:srgbClr val="B8CEE6"/>
              </a:solidFill>
              <a:latin typeface="Aptos" panose="020B0004020202020204" pitchFamily="34" charset="0"/>
              <a:ea typeface="Red Hat Text" panose="02010503040201060303" pitchFamily="2" charset="0"/>
              <a:cs typeface="Red Hat Text" panose="02010503040201060303" pitchFamily="2" charset="0"/>
            </a:endParaRPr>
          </a:p>
        </p:txBody>
      </p:sp>
      <p:sp>
        <p:nvSpPr>
          <p:cNvPr id="50" name="Symbol zastępczy zawartości 2">
            <a:extLst>
              <a:ext uri="{FF2B5EF4-FFF2-40B4-BE49-F238E27FC236}">
                <a16:creationId xmlns:a16="http://schemas.microsoft.com/office/drawing/2014/main" id="{683BDF2D-7BF5-49AD-B739-28B8B4B2610A}"/>
              </a:ext>
            </a:extLst>
          </p:cNvPr>
          <p:cNvSpPr txBox="1">
            <a:spLocks/>
          </p:cNvSpPr>
          <p:nvPr/>
        </p:nvSpPr>
        <p:spPr>
          <a:xfrm>
            <a:off x="8954385" y="3662413"/>
            <a:ext cx="1712218" cy="1137648"/>
          </a:xfrm>
          <a:prstGeom prst="rect">
            <a:avLst/>
          </a:prstGeom>
        </p:spPr>
        <p:txBody>
          <a:bodyPr vert="horz" lIns="91440" tIns="45720" rIns="91440" bIns="45720" rtlCol="0">
            <a:normAutofit/>
          </a:bodyPr>
          <a:lstStyle>
            <a:defPPr>
              <a:defRPr lang="pl-PL"/>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l-PL" sz="1100" b="1" dirty="0">
                <a:latin typeface="Aptos" panose="020B0004020202020204" pitchFamily="34" charset="0"/>
                <a:ea typeface="Red Hat Text" panose="02010503040201060303" pitchFamily="2" charset="0"/>
                <a:cs typeface="Red Hat Text" panose="02010503040201060303" pitchFamily="2" charset="0"/>
              </a:rPr>
              <a:t>mln PLN </a:t>
            </a:r>
          </a:p>
          <a:p>
            <a:pPr marL="0" indent="0">
              <a:lnSpc>
                <a:spcPct val="100000"/>
              </a:lnSpc>
              <a:buNone/>
            </a:pPr>
            <a:r>
              <a:rPr lang="pl-PL" sz="1100" dirty="0">
                <a:latin typeface="Aptos" panose="020B0004020202020204" pitchFamily="34" charset="0"/>
                <a:ea typeface="Red Hat Text" panose="02010503040201060303" pitchFamily="2" charset="0"/>
                <a:cs typeface="Red Hat Text" panose="02010503040201060303" pitchFamily="2" charset="0"/>
              </a:rPr>
              <a:t>prognozowany zysk netto</a:t>
            </a:r>
            <a:endParaRPr lang="pl-PL" sz="1100" dirty="0">
              <a:solidFill>
                <a:srgbClr val="B8CEE6"/>
              </a:solidFill>
              <a:latin typeface="Aptos" panose="020B0004020202020204" pitchFamily="34" charset="0"/>
              <a:ea typeface="Red Hat Text" panose="02010503040201060303" pitchFamily="2" charset="0"/>
              <a:cs typeface="Red Hat Text" panose="02010503040201060303" pitchFamily="2" charset="0"/>
            </a:endParaRPr>
          </a:p>
        </p:txBody>
      </p:sp>
      <p:sp>
        <p:nvSpPr>
          <p:cNvPr id="6" name="Prostokąt: zaokrąglone rogi 5">
            <a:extLst>
              <a:ext uri="{FF2B5EF4-FFF2-40B4-BE49-F238E27FC236}">
                <a16:creationId xmlns:a16="http://schemas.microsoft.com/office/drawing/2014/main" id="{FD81E883-53B0-CECA-B7DD-BFE0E8A22336}"/>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BC482C66-5F08-2E57-68DF-14C32C7D4C5C}"/>
              </a:ext>
            </a:extLst>
          </p:cNvPr>
          <p:cNvSpPr txBox="1"/>
          <p:nvPr/>
        </p:nvSpPr>
        <p:spPr>
          <a:xfrm>
            <a:off x="497578" y="569603"/>
            <a:ext cx="10003273"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Kluczowe dane z prognozowanego RZiS: 2026P</a:t>
            </a:r>
          </a:p>
        </p:txBody>
      </p:sp>
      <p:sp>
        <p:nvSpPr>
          <p:cNvPr id="11" name="Symbol zastępczy zawartości 2">
            <a:extLst>
              <a:ext uri="{FF2B5EF4-FFF2-40B4-BE49-F238E27FC236}">
                <a16:creationId xmlns:a16="http://schemas.microsoft.com/office/drawing/2014/main" id="{4874CA96-B450-51F9-6036-F700BFF425A9}"/>
              </a:ext>
            </a:extLst>
          </p:cNvPr>
          <p:cNvSpPr>
            <a:spLocks noGrp="1"/>
          </p:cNvSpPr>
          <p:nvPr/>
        </p:nvSpPr>
        <p:spPr>
          <a:xfrm>
            <a:off x="3549173" y="3225595"/>
            <a:ext cx="1400348" cy="555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22,8</a:t>
            </a:r>
          </a:p>
        </p:txBody>
      </p:sp>
      <p:sp>
        <p:nvSpPr>
          <p:cNvPr id="12" name="Symbol zastępczy zawartości 2">
            <a:extLst>
              <a:ext uri="{FF2B5EF4-FFF2-40B4-BE49-F238E27FC236}">
                <a16:creationId xmlns:a16="http://schemas.microsoft.com/office/drawing/2014/main" id="{C4E7C7F8-8505-8129-CD12-070971179E3C}"/>
              </a:ext>
            </a:extLst>
          </p:cNvPr>
          <p:cNvSpPr>
            <a:spLocks noGrp="1"/>
          </p:cNvSpPr>
          <p:nvPr/>
        </p:nvSpPr>
        <p:spPr>
          <a:xfrm>
            <a:off x="6330143" y="3225595"/>
            <a:ext cx="1400348" cy="555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8,3</a:t>
            </a:r>
          </a:p>
        </p:txBody>
      </p:sp>
      <p:sp>
        <p:nvSpPr>
          <p:cNvPr id="13" name="Symbol zastępczy zawartości 2">
            <a:extLst>
              <a:ext uri="{FF2B5EF4-FFF2-40B4-BE49-F238E27FC236}">
                <a16:creationId xmlns:a16="http://schemas.microsoft.com/office/drawing/2014/main" id="{FA4CC4D7-0B5A-80D5-E6AA-36377EA7420E}"/>
              </a:ext>
            </a:extLst>
          </p:cNvPr>
          <p:cNvSpPr>
            <a:spLocks noGrp="1"/>
          </p:cNvSpPr>
          <p:nvPr/>
        </p:nvSpPr>
        <p:spPr>
          <a:xfrm>
            <a:off x="8954385" y="3225595"/>
            <a:ext cx="1400348" cy="555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7,2</a:t>
            </a:r>
          </a:p>
        </p:txBody>
      </p:sp>
      <p:sp>
        <p:nvSpPr>
          <p:cNvPr id="18" name="pole tekstowe 17">
            <a:extLst>
              <a:ext uri="{FF2B5EF4-FFF2-40B4-BE49-F238E27FC236}">
                <a16:creationId xmlns:a16="http://schemas.microsoft.com/office/drawing/2014/main" id="{05139C1C-43C6-F143-7F5A-4B51A0703AAE}"/>
              </a:ext>
            </a:extLst>
          </p:cNvPr>
          <p:cNvSpPr txBox="1"/>
          <p:nvPr/>
        </p:nvSpPr>
        <p:spPr>
          <a:xfrm>
            <a:off x="577704" y="6351537"/>
            <a:ext cx="6096000" cy="577081"/>
          </a:xfrm>
          <a:prstGeom prst="rect">
            <a:avLst/>
          </a:prstGeom>
          <a:noFill/>
        </p:spPr>
        <p:txBody>
          <a:bodyPr wrap="square">
            <a:spAutoFit/>
          </a:bodyPr>
          <a:lstStyle/>
          <a:p>
            <a:r>
              <a:rPr lang="pl-PL" sz="1050" b="1" i="1" dirty="0"/>
              <a:t>Źródło: Dom Maklerski INC S.A</a:t>
            </a:r>
            <a:r>
              <a:rPr lang="pl-PL" sz="1050" i="1" dirty="0"/>
              <a:t>.</a:t>
            </a:r>
          </a:p>
          <a:p>
            <a:r>
              <a:rPr lang="pl-PL" sz="1050" i="1" dirty="0">
                <a:hlinkClick r:id="rId2"/>
              </a:rPr>
              <a:t>https://www.dminc.pl/raport-analityczny/mex-polska-s-a/</a:t>
            </a:r>
            <a:endParaRPr lang="pl-PL" sz="1050" i="1" dirty="0"/>
          </a:p>
          <a:p>
            <a:endParaRPr lang="pl-PL" sz="1050" i="1" dirty="0"/>
          </a:p>
        </p:txBody>
      </p:sp>
    </p:spTree>
    <p:extLst>
      <p:ext uri="{BB962C8B-B14F-4D97-AF65-F5344CB8AC3E}">
        <p14:creationId xmlns:p14="http://schemas.microsoft.com/office/powerpoint/2010/main" val="357954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223F86CB-EC18-5B65-27F1-F1A4512A98A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rot="5400000">
            <a:off x="9763594" y="970145"/>
            <a:ext cx="1946894" cy="382493"/>
          </a:xfrm>
          <a:prstGeom prst="rect">
            <a:avLst/>
          </a:prstGeom>
        </p:spPr>
      </p:pic>
      <p:sp>
        <p:nvSpPr>
          <p:cNvPr id="13" name="Rectangle 1">
            <a:extLst>
              <a:ext uri="{FF2B5EF4-FFF2-40B4-BE49-F238E27FC236}">
                <a16:creationId xmlns:a16="http://schemas.microsoft.com/office/drawing/2014/main" id="{BF846735-1EA5-BD73-9FE2-AF17DE46A111}"/>
              </a:ext>
            </a:extLst>
          </p:cNvPr>
          <p:cNvSpPr>
            <a:spLocks noGrp="1" noChangeArrowheads="1"/>
          </p:cNvSpPr>
          <p:nvPr>
            <p:ph idx="1"/>
          </p:nvPr>
        </p:nvSpPr>
        <p:spPr bwMode="auto">
          <a:xfrm>
            <a:off x="497579" y="1437315"/>
            <a:ext cx="9105180" cy="4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spcBef>
                <a:spcPts val="600"/>
              </a:spcBef>
              <a:buNone/>
            </a:pPr>
            <a:r>
              <a:rPr lang="pl-PL" sz="1400">
                <a:latin typeface="Aptos" panose="020B0004020202020204" pitchFamily="34" charset="0"/>
                <a:ea typeface="Red Hat Text" panose="02010503040201060303" pitchFamily="2" charset="0"/>
                <a:cs typeface="Red Hat Text" panose="02010503040201060303" pitchFamily="2" charset="0"/>
              </a:rPr>
              <a:t>Poniższe zestawienie przedstawia główne wskaźniki finansowe </a:t>
            </a:r>
            <a:r>
              <a:rPr lang="pl-PL" sz="1400" err="1">
                <a:latin typeface="Aptos" panose="020B0004020202020204" pitchFamily="34" charset="0"/>
                <a:ea typeface="Red Hat Text" panose="02010503040201060303" pitchFamily="2" charset="0"/>
                <a:cs typeface="Red Hat Text" panose="02010503040201060303" pitchFamily="2" charset="0"/>
              </a:rPr>
              <a:t>Mex</a:t>
            </a:r>
            <a:r>
              <a:rPr lang="pl-PL" sz="1400">
                <a:latin typeface="Aptos" panose="020B0004020202020204" pitchFamily="34" charset="0"/>
                <a:ea typeface="Red Hat Text" panose="02010503040201060303" pitchFamily="2" charset="0"/>
                <a:cs typeface="Red Hat Text" panose="02010503040201060303" pitchFamily="2" charset="0"/>
              </a:rPr>
              <a:t> Polska za rok 2025 w porównaniu do roku 2024. Dynamiki rok do roku odzwierciedlają tempo wzrostu we wszystkich kluczowych liniach wynikowych.</a:t>
            </a:r>
          </a:p>
        </p:txBody>
      </p:sp>
      <p:graphicFrame>
        <p:nvGraphicFramePr>
          <p:cNvPr id="23" name="Tabela 22">
            <a:extLst>
              <a:ext uri="{FF2B5EF4-FFF2-40B4-BE49-F238E27FC236}">
                <a16:creationId xmlns:a16="http://schemas.microsoft.com/office/drawing/2014/main" id="{C3380778-3EDB-E042-BCFA-59454878E023}"/>
              </a:ext>
            </a:extLst>
          </p:cNvPr>
          <p:cNvGraphicFramePr>
            <a:graphicFrameLocks noGrp="1"/>
          </p:cNvGraphicFramePr>
          <p:nvPr>
            <p:extLst>
              <p:ext uri="{D42A27DB-BD31-4B8C-83A1-F6EECF244321}">
                <p14:modId xmlns:p14="http://schemas.microsoft.com/office/powerpoint/2010/main" val="477148064"/>
              </p:ext>
            </p:extLst>
          </p:nvPr>
        </p:nvGraphicFramePr>
        <p:xfrm>
          <a:off x="614320" y="2238148"/>
          <a:ext cx="10875840" cy="4086798"/>
        </p:xfrm>
        <a:graphic>
          <a:graphicData uri="http://schemas.openxmlformats.org/drawingml/2006/table">
            <a:tbl>
              <a:tblPr firstRow="1" bandRow="1">
                <a:effectLst/>
                <a:tableStyleId>{21E4AEA4-8DFA-4A89-87EB-49C32662AFE0}</a:tableStyleId>
              </a:tblPr>
              <a:tblGrid>
                <a:gridCol w="2718960">
                  <a:extLst>
                    <a:ext uri="{9D8B030D-6E8A-4147-A177-3AD203B41FA5}">
                      <a16:colId xmlns:a16="http://schemas.microsoft.com/office/drawing/2014/main" val="1140055449"/>
                    </a:ext>
                  </a:extLst>
                </a:gridCol>
                <a:gridCol w="2718960">
                  <a:extLst>
                    <a:ext uri="{9D8B030D-6E8A-4147-A177-3AD203B41FA5}">
                      <a16:colId xmlns:a16="http://schemas.microsoft.com/office/drawing/2014/main" val="4256896887"/>
                    </a:ext>
                  </a:extLst>
                </a:gridCol>
                <a:gridCol w="2718960">
                  <a:extLst>
                    <a:ext uri="{9D8B030D-6E8A-4147-A177-3AD203B41FA5}">
                      <a16:colId xmlns:a16="http://schemas.microsoft.com/office/drawing/2014/main" val="2295375606"/>
                    </a:ext>
                  </a:extLst>
                </a:gridCol>
                <a:gridCol w="2718960">
                  <a:extLst>
                    <a:ext uri="{9D8B030D-6E8A-4147-A177-3AD203B41FA5}">
                      <a16:colId xmlns:a16="http://schemas.microsoft.com/office/drawing/2014/main" val="1860636792"/>
                    </a:ext>
                  </a:extLst>
                </a:gridCol>
              </a:tblGrid>
              <a:tr h="559862">
                <a:tc>
                  <a:txBody>
                    <a:bodyPr/>
                    <a:lstStyle/>
                    <a:p>
                      <a:r>
                        <a:rPr lang="pl-PL" sz="1200" dirty="0">
                          <a:solidFill>
                            <a:srgbClr val="EE771A"/>
                          </a:solidFill>
                          <a:latin typeface="Aptos" panose="020B0004020202020204" pitchFamily="34" charset="0"/>
                          <a:ea typeface="Red Hat Text" panose="02010503040201060303" pitchFamily="2" charset="0"/>
                          <a:cs typeface="Red Hat Text" panose="02010503040201060303" pitchFamily="2" charset="0"/>
                        </a:rPr>
                        <a:t>WSKAŹNIK</a:t>
                      </a:r>
                    </a:p>
                  </a:txBody>
                  <a:tcPr anchor="ctr">
                    <a:solidFill>
                      <a:schemeClr val="bg1">
                        <a:lumMod val="95000"/>
                      </a:schemeClr>
                    </a:solidFill>
                  </a:tcPr>
                </a:tc>
                <a:tc>
                  <a:txBody>
                    <a:bodyPr/>
                    <a:lstStyle/>
                    <a:p>
                      <a:pPr algn="r"/>
                      <a:r>
                        <a:rPr lang="pl-PL" sz="1200">
                          <a:solidFill>
                            <a:srgbClr val="EE771A"/>
                          </a:solidFill>
                          <a:latin typeface="Aptos" panose="020B0004020202020204" pitchFamily="34" charset="0"/>
                          <a:ea typeface="Red Hat Text" panose="02010503040201060303" pitchFamily="2" charset="0"/>
                          <a:cs typeface="Red Hat Text" panose="02010503040201060303" pitchFamily="2" charset="0"/>
                        </a:rPr>
                        <a:t>2025 (MLN PLN)</a:t>
                      </a:r>
                    </a:p>
                  </a:txBody>
                  <a:tcPr anchor="c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1200">
                          <a:solidFill>
                            <a:srgbClr val="EE771A"/>
                          </a:solidFill>
                          <a:latin typeface="Aptos" panose="020B0004020202020204" pitchFamily="34" charset="0"/>
                          <a:ea typeface="Red Hat Text" panose="02010503040201060303" pitchFamily="2" charset="0"/>
                          <a:cs typeface="Red Hat Text" panose="02010503040201060303" pitchFamily="2" charset="0"/>
                        </a:rPr>
                        <a:t>2024(MLN PLN)</a:t>
                      </a:r>
                    </a:p>
                  </a:txBody>
                  <a:tcPr anchor="ctr">
                    <a:solidFill>
                      <a:schemeClr val="bg1">
                        <a:lumMod val="95000"/>
                      </a:schemeClr>
                    </a:solidFill>
                  </a:tcPr>
                </a:tc>
                <a:tc>
                  <a:txBody>
                    <a:bodyPr/>
                    <a:lstStyle/>
                    <a:p>
                      <a:pPr algn="r"/>
                      <a:r>
                        <a:rPr lang="pl-PL" sz="1200" dirty="0">
                          <a:solidFill>
                            <a:srgbClr val="EE771A"/>
                          </a:solidFill>
                          <a:latin typeface="Aptos" panose="020B0004020202020204" pitchFamily="34" charset="0"/>
                          <a:ea typeface="Red Hat Text" panose="02010503040201060303" pitchFamily="2" charset="0"/>
                          <a:cs typeface="Red Hat Text" panose="02010503040201060303" pitchFamily="2" charset="0"/>
                        </a:rPr>
                        <a:t>ZMIANA RR</a:t>
                      </a:r>
                    </a:p>
                  </a:txBody>
                  <a:tcPr anchor="ctr">
                    <a:solidFill>
                      <a:schemeClr val="bg1">
                        <a:lumMod val="95000"/>
                      </a:schemeClr>
                    </a:solidFill>
                  </a:tcPr>
                </a:tc>
                <a:extLst>
                  <a:ext uri="{0D108BD9-81ED-4DB2-BD59-A6C34878D82A}">
                    <a16:rowId xmlns:a16="http://schemas.microsoft.com/office/drawing/2014/main" val="489298504"/>
                  </a:ext>
                </a:extLst>
              </a:tr>
              <a:tr h="881734">
                <a:tc>
                  <a:txBody>
                    <a:bodyPr/>
                    <a:lstStyle/>
                    <a:p>
                      <a:r>
                        <a:rPr lang="pl-PL" sz="1200" b="1">
                          <a:solidFill>
                            <a:schemeClr val="tx1"/>
                          </a:solidFill>
                          <a:latin typeface="Aptos" panose="020B0004020202020204" pitchFamily="34" charset="0"/>
                          <a:ea typeface="Red Hat Text" panose="02010503040201060303" pitchFamily="2" charset="0"/>
                          <a:cs typeface="Red Hat Text" panose="02010503040201060303" pitchFamily="2" charset="0"/>
                        </a:rPr>
                        <a:t>Przychody ze sprzedaży</a:t>
                      </a:r>
                    </a:p>
                  </a:txBody>
                  <a:tcPr anchor="ctr">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r"/>
                      <a:r>
                        <a:rPr lang="pl-PL" sz="1100" b="1" dirty="0">
                          <a:solidFill>
                            <a:schemeClr val="tx1"/>
                          </a:solidFill>
                          <a:latin typeface="Aptos"/>
                          <a:ea typeface="Red Hat Text" panose="02010503040201060303" pitchFamily="2" charset="0"/>
                          <a:cs typeface="Red Hat Text" panose="02010503040201060303" pitchFamily="2" charset="0"/>
                        </a:rPr>
                        <a:t>127,4</a:t>
                      </a:r>
                    </a:p>
                  </a:txBody>
                  <a:tcPr anchor="ctr">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r"/>
                      <a:r>
                        <a:rPr lang="pl-PL" sz="1100" b="1">
                          <a:solidFill>
                            <a:schemeClr val="tx1"/>
                          </a:solidFill>
                          <a:latin typeface="Aptos"/>
                          <a:ea typeface="Red Hat Text" panose="02010503040201060303" pitchFamily="2" charset="0"/>
                          <a:cs typeface="Red Hat Text" panose="02010503040201060303" pitchFamily="2" charset="0"/>
                        </a:rPr>
                        <a:t>106,9</a:t>
                      </a:r>
                    </a:p>
                  </a:txBody>
                  <a:tcPr anchor="ctr">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r"/>
                      <a:r>
                        <a:rPr lang="pl-PL" sz="1100" b="1" dirty="0">
                          <a:solidFill>
                            <a:schemeClr val="tx1"/>
                          </a:solidFill>
                          <a:latin typeface="Aptos"/>
                          <a:ea typeface="Red Hat Text" panose="02010503040201060303" pitchFamily="2" charset="0"/>
                          <a:cs typeface="Red Hat Text" panose="02010503040201060303" pitchFamily="2" charset="0"/>
                        </a:rPr>
                        <a:t>19.12%</a:t>
                      </a:r>
                    </a:p>
                  </a:txBody>
                  <a:tcPr anchor="ctr">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672100"/>
                  </a:ext>
                </a:extLst>
              </a:tr>
              <a:tr h="881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a:solidFill>
                            <a:schemeClr val="tx1"/>
                          </a:solidFill>
                          <a:latin typeface="Aptos" panose="020B0004020202020204" pitchFamily="34" charset="0"/>
                          <a:ea typeface="Red Hat Text" panose="02010503040201060303" pitchFamily="2" charset="0"/>
                          <a:cs typeface="Red Hat Text" panose="02010503040201060303" pitchFamily="2" charset="0"/>
                        </a:rPr>
                        <a:t>EBITDA</a:t>
                      </a:r>
                    </a:p>
                  </a:txBody>
                  <a:tcPr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16,5</a:t>
                      </a:r>
                    </a:p>
                  </a:txBody>
                  <a:tcPr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16,2</a:t>
                      </a:r>
                    </a:p>
                  </a:txBody>
                  <a:tcPr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1,83%</a:t>
                      </a:r>
                    </a:p>
                  </a:txBody>
                  <a:tcPr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04668859"/>
                  </a:ext>
                </a:extLst>
              </a:tr>
              <a:tr h="881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a:solidFill>
                            <a:schemeClr val="tx1"/>
                          </a:solidFill>
                          <a:latin typeface="Aptos" panose="020B0004020202020204" pitchFamily="34" charset="0"/>
                          <a:ea typeface="Red Hat Text" panose="02010503040201060303" pitchFamily="2" charset="0"/>
                          <a:cs typeface="Red Hat Text" panose="02010503040201060303" pitchFamily="2" charset="0"/>
                        </a:rPr>
                        <a:t>Zysk operacyjny (EBIT)</a:t>
                      </a:r>
                    </a:p>
                  </a:txBody>
                  <a:tcPr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4,6</a:t>
                      </a:r>
                    </a:p>
                  </a:txBody>
                  <a:tcPr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5,6</a:t>
                      </a:r>
                    </a:p>
                  </a:txBody>
                  <a:tcPr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tc>
                  <a:txBody>
                    <a:bodyPr/>
                    <a:lstStyle/>
                    <a:p>
                      <a:pPr algn="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-17,54%</a:t>
                      </a:r>
                    </a:p>
                  </a:txBody>
                  <a:tcPr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122984"/>
                  </a:ext>
                </a:extLst>
              </a:tr>
              <a:tr h="881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a:solidFill>
                            <a:schemeClr val="tx1"/>
                          </a:solidFill>
                          <a:latin typeface="Aptos" panose="020B0004020202020204" pitchFamily="34" charset="0"/>
                          <a:ea typeface="Red Hat Text" panose="02010503040201060303" pitchFamily="2" charset="0"/>
                          <a:cs typeface="Red Hat Text" panose="02010503040201060303" pitchFamily="2" charset="0"/>
                        </a:rPr>
                        <a:t>Zysk netto</a:t>
                      </a:r>
                    </a:p>
                  </a:txBody>
                  <a:tcPr anchor="ctr">
                    <a:lnT w="3175" cap="flat" cmpd="sng" algn="ctr">
                      <a:solidFill>
                        <a:schemeClr val="bg1">
                          <a:lumMod val="75000"/>
                        </a:schemeClr>
                      </a:solidFill>
                      <a:prstDash val="solid"/>
                      <a:round/>
                      <a:headEnd type="none" w="med" len="med"/>
                      <a:tailEnd type="none" w="med" len="med"/>
                    </a:lnT>
                    <a:solidFill>
                      <a:schemeClr val="bg1"/>
                    </a:solidFill>
                  </a:tcPr>
                </a:tc>
                <a:tc>
                  <a:txBody>
                    <a:bodyPr/>
                    <a:lstStyle/>
                    <a:p>
                      <a:pPr algn="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0,8</a:t>
                      </a:r>
                    </a:p>
                  </a:txBody>
                  <a:tcPr anchor="ctr">
                    <a:lnT w="3175" cap="flat" cmpd="sng" algn="ctr">
                      <a:solidFill>
                        <a:schemeClr val="bg1">
                          <a:lumMod val="75000"/>
                        </a:schemeClr>
                      </a:solidFill>
                      <a:prstDash val="solid"/>
                      <a:round/>
                      <a:headEnd type="none" w="med" len="med"/>
                      <a:tailEnd type="none" w="med" len="med"/>
                    </a:lnT>
                    <a:solidFill>
                      <a:schemeClr val="bg1"/>
                    </a:solidFill>
                  </a:tcPr>
                </a:tc>
                <a:tc>
                  <a:txBody>
                    <a:bodyPr/>
                    <a:lstStyle/>
                    <a:p>
                      <a:pPr algn="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3,0</a:t>
                      </a:r>
                    </a:p>
                  </a:txBody>
                  <a:tcPr anchor="ctr">
                    <a:lnT w="3175" cap="flat" cmpd="sng" algn="ctr">
                      <a:solidFill>
                        <a:schemeClr val="bg1">
                          <a:lumMod val="75000"/>
                        </a:schemeClr>
                      </a:solidFill>
                      <a:prstDash val="solid"/>
                      <a:round/>
                      <a:headEnd type="none" w="med" len="med"/>
                      <a:tailEnd type="none" w="med" len="med"/>
                    </a:lnT>
                    <a:solidFill>
                      <a:schemeClr val="bg1"/>
                    </a:solidFill>
                  </a:tcPr>
                </a:tc>
                <a:tc>
                  <a:txBody>
                    <a:bodyPr/>
                    <a:lstStyle/>
                    <a:p>
                      <a:pPr algn="r"/>
                      <a:r>
                        <a:rPr lang="pl-PL" sz="1100" b="1" dirty="0">
                          <a:solidFill>
                            <a:schemeClr val="tx1"/>
                          </a:solidFill>
                          <a:latin typeface="Aptos" panose="020B0004020202020204" pitchFamily="34" charset="0"/>
                          <a:ea typeface="Red Hat Text" panose="02010503040201060303" pitchFamily="2" charset="0"/>
                          <a:cs typeface="Red Hat Text" panose="02010503040201060303" pitchFamily="2" charset="0"/>
                        </a:rPr>
                        <a:t>-72,42%</a:t>
                      </a:r>
                    </a:p>
                  </a:txBody>
                  <a:tcPr anchor="ctr">
                    <a:lnT w="3175" cap="flat" cmpd="sng" algn="ctr">
                      <a:solidFill>
                        <a:schemeClr val="bg1">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74935525"/>
                  </a:ext>
                </a:extLst>
              </a:tr>
            </a:tbl>
          </a:graphicData>
        </a:graphic>
      </p:graphicFrame>
      <p:pic>
        <p:nvPicPr>
          <p:cNvPr id="2" name="Obraz 1">
            <a:extLst>
              <a:ext uri="{FF2B5EF4-FFF2-40B4-BE49-F238E27FC236}">
                <a16:creationId xmlns:a16="http://schemas.microsoft.com/office/drawing/2014/main" id="{7D1743A5-8B6E-0D17-647C-785DA6CF2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4" name="Prostokąt: zaokrąglone rogi 3">
            <a:extLst>
              <a:ext uri="{FF2B5EF4-FFF2-40B4-BE49-F238E27FC236}">
                <a16:creationId xmlns:a16="http://schemas.microsoft.com/office/drawing/2014/main" id="{241D880E-DF79-9DBE-B7C0-9E9D6B25B76E}"/>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10D94404-CCA1-11B0-32BC-1AF95F071889}"/>
              </a:ext>
            </a:extLst>
          </p:cNvPr>
          <p:cNvSpPr txBox="1"/>
          <p:nvPr/>
        </p:nvSpPr>
        <p:spPr>
          <a:xfrm>
            <a:off x="497579" y="569603"/>
            <a:ext cx="8441884" cy="584775"/>
          </a:xfrm>
          <a:prstGeom prst="rect">
            <a:avLst/>
          </a:prstGeom>
          <a:noFill/>
        </p:spPr>
        <p:txBody>
          <a:bodyPr wrap="square" rtlCol="0">
            <a:spAutoFit/>
          </a:bodyPr>
          <a:lstStyle/>
          <a:p>
            <a:r>
              <a:rPr lang="en-US" sz="3200" b="1" dirty="0">
                <a:latin typeface="Aptos" panose="020B0004020202020204" pitchFamily="34" charset="0"/>
                <a:ea typeface="Red Hat Text Medium" panose="02010503040201060303" pitchFamily="2" charset="0"/>
                <a:cs typeface="Red Hat Text Medium" panose="02010503040201060303" pitchFamily="2" charset="0"/>
              </a:rPr>
              <a:t>Kluczowe </a:t>
            </a:r>
            <a:r>
              <a:rPr lang="en-US" sz="3200" b="1" dirty="0" err="1">
                <a:latin typeface="Aptos" panose="020B0004020202020204" pitchFamily="34" charset="0"/>
                <a:ea typeface="Red Hat Text Medium" panose="02010503040201060303" pitchFamily="2" charset="0"/>
                <a:cs typeface="Red Hat Text Medium" panose="02010503040201060303" pitchFamily="2" charset="0"/>
              </a:rPr>
              <a:t>wskaźniki</a:t>
            </a:r>
            <a:r>
              <a:rPr lang="en-US" sz="3200" b="1" dirty="0">
                <a:latin typeface="Aptos" panose="020B0004020202020204" pitchFamily="34" charset="0"/>
                <a:ea typeface="Red Hat Text Medium" panose="02010503040201060303" pitchFamily="2" charset="0"/>
                <a:cs typeface="Red Hat Text Medium" panose="02010503040201060303" pitchFamily="2" charset="0"/>
              </a:rPr>
              <a:t> </a:t>
            </a:r>
            <a:r>
              <a:rPr lang="en-US" sz="3200" b="1" dirty="0" err="1">
                <a:latin typeface="Aptos" panose="020B0004020202020204" pitchFamily="34" charset="0"/>
                <a:ea typeface="Red Hat Text Medium" panose="02010503040201060303" pitchFamily="2" charset="0"/>
                <a:cs typeface="Red Hat Text Medium" panose="02010503040201060303" pitchFamily="2" charset="0"/>
              </a:rPr>
              <a:t>finansowe</a:t>
            </a:r>
            <a:r>
              <a:rPr lang="pl-PL" sz="3200" b="1" dirty="0">
                <a:latin typeface="Aptos" panose="020B0004020202020204" pitchFamily="34" charset="0"/>
                <a:ea typeface="Red Hat Text Medium" panose="02010503040201060303" pitchFamily="2" charset="0"/>
                <a:cs typeface="Red Hat Text Medium" panose="02010503040201060303" pitchFamily="2" charset="0"/>
              </a:rPr>
              <a:t> </a:t>
            </a:r>
            <a:r>
              <a:rPr lang="en-US" sz="3200" b="1" dirty="0">
                <a:latin typeface="Aptos" panose="020B0004020202020204" pitchFamily="34" charset="0"/>
                <a:ea typeface="Red Hat Text Medium" panose="02010503040201060303" pitchFamily="2" charset="0"/>
                <a:cs typeface="Red Hat Text Medium" panose="02010503040201060303" pitchFamily="2" charset="0"/>
              </a:rPr>
              <a:t>2025</a:t>
            </a:r>
          </a:p>
        </p:txBody>
      </p:sp>
    </p:spTree>
    <p:extLst>
      <p:ext uri="{BB962C8B-B14F-4D97-AF65-F5344CB8AC3E}">
        <p14:creationId xmlns:p14="http://schemas.microsoft.com/office/powerpoint/2010/main" val="99605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a 8">
            <a:extLst>
              <a:ext uri="{FF2B5EF4-FFF2-40B4-BE49-F238E27FC236}">
                <a16:creationId xmlns:a16="http://schemas.microsoft.com/office/drawing/2014/main" id="{76556EC9-6B7F-1021-BE10-BEB75C91E765}"/>
              </a:ext>
            </a:extLst>
          </p:cNvPr>
          <p:cNvGraphicFramePr>
            <a:graphicFrameLocks noGrp="1"/>
          </p:cNvGraphicFramePr>
          <p:nvPr>
            <p:extLst>
              <p:ext uri="{D42A27DB-BD31-4B8C-83A1-F6EECF244321}">
                <p14:modId xmlns:p14="http://schemas.microsoft.com/office/powerpoint/2010/main" val="2567813829"/>
              </p:ext>
            </p:extLst>
          </p:nvPr>
        </p:nvGraphicFramePr>
        <p:xfrm>
          <a:off x="614321" y="1536038"/>
          <a:ext cx="4799890" cy="3256655"/>
        </p:xfrm>
        <a:graphic>
          <a:graphicData uri="http://schemas.openxmlformats.org/drawingml/2006/table">
            <a:tbl>
              <a:tblPr firstRow="1" bandRow="1"/>
              <a:tblGrid>
                <a:gridCol w="2042506">
                  <a:extLst>
                    <a:ext uri="{9D8B030D-6E8A-4147-A177-3AD203B41FA5}">
                      <a16:colId xmlns:a16="http://schemas.microsoft.com/office/drawing/2014/main" val="3003527064"/>
                    </a:ext>
                  </a:extLst>
                </a:gridCol>
                <a:gridCol w="944659">
                  <a:extLst>
                    <a:ext uri="{9D8B030D-6E8A-4147-A177-3AD203B41FA5}">
                      <a16:colId xmlns:a16="http://schemas.microsoft.com/office/drawing/2014/main" val="611474347"/>
                    </a:ext>
                  </a:extLst>
                </a:gridCol>
                <a:gridCol w="944659">
                  <a:extLst>
                    <a:ext uri="{9D8B030D-6E8A-4147-A177-3AD203B41FA5}">
                      <a16:colId xmlns:a16="http://schemas.microsoft.com/office/drawing/2014/main" val="2679966812"/>
                    </a:ext>
                  </a:extLst>
                </a:gridCol>
                <a:gridCol w="868066">
                  <a:extLst>
                    <a:ext uri="{9D8B030D-6E8A-4147-A177-3AD203B41FA5}">
                      <a16:colId xmlns:a16="http://schemas.microsoft.com/office/drawing/2014/main" val="2458064366"/>
                    </a:ext>
                  </a:extLst>
                </a:gridCol>
              </a:tblGrid>
              <a:tr h="651331">
                <a:tc>
                  <a:txBody>
                    <a:bodyPr/>
                    <a:lstStyle/>
                    <a:p>
                      <a:pPr algn="l" rtl="0" fontAlgn="ctr"/>
                      <a:r>
                        <a:rPr lang="pl-PL" sz="1050" b="0" i="0" u="none" strike="noStrike">
                          <a:solidFill>
                            <a:srgbClr val="000000"/>
                          </a:solidFill>
                          <a:effectLst/>
                          <a:latin typeface="Aptos" panose="020B0004020202020204" pitchFamily="34" charset="0"/>
                          <a:ea typeface="Red Hat Text" panose="02010503040201060303" pitchFamily="2" charset="0"/>
                          <a:cs typeface="Red Hat Text" panose="02010503040201060303" pitchFamily="2" charset="0"/>
                        </a:rPr>
                        <a:t>[w mln PLN]</a:t>
                      </a:r>
                    </a:p>
                  </a:txBody>
                  <a:tcPr marL="85725" marR="9525" marT="9525" marB="0" anchor="ctr">
                    <a:lnL>
                      <a:noFill/>
                    </a:lnL>
                    <a:lnR>
                      <a:noFill/>
                    </a:lnR>
                    <a:lnT>
                      <a:noFill/>
                    </a:lnT>
                    <a:lnB w="3175" cap="flat" cmpd="sng" algn="ctr">
                      <a:noFill/>
                      <a:prstDash val="solid"/>
                      <a:round/>
                      <a:headEnd type="none" w="med" len="med"/>
                      <a:tailEnd type="none" w="med" len="med"/>
                    </a:lnB>
                    <a:solidFill>
                      <a:schemeClr val="bg1">
                        <a:lumMod val="95000"/>
                      </a:schemeClr>
                    </a:solidFill>
                  </a:tcPr>
                </a:tc>
                <a:tc>
                  <a:txBody>
                    <a:bodyPr/>
                    <a:lstStyle/>
                    <a:p>
                      <a:pPr algn="ctr" rtl="0" fontAlgn="ctr"/>
                      <a:r>
                        <a:rPr lang="pl-PL" sz="1050" b="1" i="0" u="none" strike="noStrike" dirty="0">
                          <a:solidFill>
                            <a:schemeClr val="bg1"/>
                          </a:solidFill>
                          <a:effectLst/>
                          <a:latin typeface="Aptos" panose="020B0004020202020204" pitchFamily="34" charset="0"/>
                          <a:ea typeface="Red Hat Text" panose="02010503040201060303" pitchFamily="2" charset="0"/>
                          <a:cs typeface="Red Hat Text" panose="02010503040201060303" pitchFamily="2" charset="0"/>
                        </a:rPr>
                        <a:t>2025</a:t>
                      </a:r>
                    </a:p>
                  </a:txBody>
                  <a:tcPr marL="9525" marR="9525" marT="9525" marB="0" anchor="ctr">
                    <a:lnL>
                      <a:noFill/>
                    </a:lnL>
                    <a:lnR>
                      <a:noFill/>
                    </a:lnR>
                    <a:lnT>
                      <a:noFill/>
                    </a:lnT>
                    <a:lnB w="3175" cap="flat" cmpd="sng" algn="ctr">
                      <a:noFill/>
                      <a:prstDash val="solid"/>
                      <a:round/>
                      <a:headEnd type="none" w="med" len="med"/>
                      <a:tailEnd type="none" w="med" len="med"/>
                    </a:lnB>
                    <a:solidFill>
                      <a:srgbClr val="FD811B"/>
                    </a:solidFill>
                  </a:tcPr>
                </a:tc>
                <a:tc>
                  <a:txBody>
                    <a:bodyPr/>
                    <a:lstStyle/>
                    <a:p>
                      <a:pPr algn="ctr" rtl="0" fontAlgn="ctr"/>
                      <a:r>
                        <a:rPr lang="pl-PL" sz="1050" b="1" i="0" u="none" strike="noStrike" dirty="0">
                          <a:solidFill>
                            <a:schemeClr val="bg1"/>
                          </a:solidFill>
                          <a:effectLst/>
                          <a:latin typeface="Aptos" panose="020B0004020202020204" pitchFamily="34" charset="0"/>
                          <a:ea typeface="Red Hat Text" panose="02010503040201060303" pitchFamily="2" charset="0"/>
                          <a:cs typeface="Red Hat Text" panose="02010503040201060303" pitchFamily="2" charset="0"/>
                        </a:rPr>
                        <a:t>2024</a:t>
                      </a:r>
                    </a:p>
                  </a:txBody>
                  <a:tcPr marL="9525" marR="9525" marT="9525" marB="0" anchor="ctr">
                    <a:lnL>
                      <a:noFill/>
                    </a:lnL>
                    <a:lnR>
                      <a:noFill/>
                    </a:lnR>
                    <a:lnT>
                      <a:noFill/>
                    </a:lnT>
                    <a:lnB w="3175" cap="flat" cmpd="sng" algn="ctr">
                      <a:noFill/>
                      <a:prstDash val="solid"/>
                      <a:round/>
                      <a:headEnd type="none" w="med" len="med"/>
                      <a:tailEnd type="none" w="med" len="med"/>
                    </a:lnB>
                    <a:solidFill>
                      <a:srgbClr val="FD811B"/>
                    </a:solidFill>
                  </a:tcPr>
                </a:tc>
                <a:tc>
                  <a:txBody>
                    <a:bodyPr/>
                    <a:lstStyle/>
                    <a:p>
                      <a:pPr algn="ctr" rtl="0" fontAlgn="ctr"/>
                      <a:r>
                        <a:rPr lang="pl-PL" sz="1050" b="1" i="0" u="none" strike="noStrike" dirty="0">
                          <a:solidFill>
                            <a:schemeClr val="bg1"/>
                          </a:solidFill>
                          <a:effectLst/>
                          <a:latin typeface="Aptos" panose="020B0004020202020204" pitchFamily="34" charset="0"/>
                          <a:ea typeface="Red Hat Text" panose="02010503040201060303" pitchFamily="2" charset="0"/>
                          <a:cs typeface="Red Hat Text" panose="02010503040201060303" pitchFamily="2" charset="0"/>
                        </a:rPr>
                        <a:t>2023</a:t>
                      </a:r>
                    </a:p>
                  </a:txBody>
                  <a:tcPr marL="9525" marR="9525" marT="9525" marB="0" anchor="ctr">
                    <a:lnL>
                      <a:noFill/>
                    </a:lnL>
                    <a:lnR>
                      <a:noFill/>
                    </a:lnR>
                    <a:lnT>
                      <a:noFill/>
                    </a:lnT>
                    <a:lnB w="3175" cap="flat" cmpd="sng" algn="ctr">
                      <a:noFill/>
                      <a:prstDash val="solid"/>
                      <a:round/>
                      <a:headEnd type="none" w="med" len="med"/>
                      <a:tailEnd type="none" w="med" len="med"/>
                    </a:lnB>
                    <a:solidFill>
                      <a:srgbClr val="FD811B"/>
                    </a:solidFill>
                  </a:tcPr>
                </a:tc>
                <a:extLst>
                  <a:ext uri="{0D108BD9-81ED-4DB2-BD59-A6C34878D82A}">
                    <a16:rowId xmlns:a16="http://schemas.microsoft.com/office/drawing/2014/main" val="1018410436"/>
                  </a:ext>
                </a:extLst>
              </a:tr>
              <a:tr h="651331">
                <a:tc>
                  <a:txBody>
                    <a:bodyPr/>
                    <a:lstStyle/>
                    <a:p>
                      <a:pPr algn="l" rtl="0" fontAlgn="ctr"/>
                      <a:r>
                        <a:rPr lang="pl-PL" sz="1050" b="0"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Przychody ze sprzedaży</a:t>
                      </a:r>
                    </a:p>
                  </a:txBody>
                  <a:tcPr anchor="ctr">
                    <a:lnL>
                      <a:noFill/>
                    </a:lnL>
                    <a:lnR>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rtl="0" fontAlgn="ctr"/>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127,4</a:t>
                      </a:r>
                    </a:p>
                  </a:txBody>
                  <a:tcPr marL="9525" marR="9525" marT="9525" marB="0" anchor="ctr">
                    <a:lnL>
                      <a:noFill/>
                    </a:lnL>
                    <a:lnR>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rtl="0" fontAlgn="ctr"/>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106,9</a:t>
                      </a:r>
                    </a:p>
                  </a:txBody>
                  <a:tcPr marL="9525" marR="9525" marT="9525" marB="0" anchor="ctr">
                    <a:lnL>
                      <a:noFill/>
                    </a:lnL>
                    <a:lnR>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rtl="0" fontAlgn="ctr"/>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95,4</a:t>
                      </a:r>
                    </a:p>
                  </a:txBody>
                  <a:tcPr marL="9525" marR="9525" marT="9525" marB="0" anchor="ctr">
                    <a:lnL>
                      <a:noFill/>
                    </a:lnL>
                    <a:lnR>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43710104"/>
                  </a:ext>
                </a:extLst>
              </a:tr>
              <a:tr h="651331">
                <a:tc>
                  <a:txBody>
                    <a:bodyPr/>
                    <a:lstStyle/>
                    <a:p>
                      <a:pPr algn="l" rtl="0" fontAlgn="ctr"/>
                      <a:r>
                        <a:rPr lang="pl-PL" sz="1050" b="0"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Zysk (strata) z dział. operacyjnej (EBIT)</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rtl="0" fontAlgn="ctr"/>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4,6</a:t>
                      </a:r>
                    </a:p>
                  </a:txBody>
                  <a:tcPr marL="9525" marR="9525" marT="9525"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rtl="0" fontAlgn="ctr"/>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5,6</a:t>
                      </a:r>
                    </a:p>
                  </a:txBody>
                  <a:tcPr marL="9525" marR="9525" marT="9525"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rtl="0" fontAlgn="ctr"/>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6,3</a:t>
                      </a:r>
                    </a:p>
                  </a:txBody>
                  <a:tcPr marL="9525" marR="9525" marT="9525" marB="0"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43574601"/>
                  </a:ext>
                </a:extLst>
              </a:tr>
              <a:tr h="651331">
                <a:tc>
                  <a:txBody>
                    <a:bodyPr/>
                    <a:lstStyle/>
                    <a:p>
                      <a:pPr algn="l" fontAlgn="b"/>
                      <a:r>
                        <a:rPr lang="pl-PL" sz="1050" b="0" i="0" u="none" strike="noStrike">
                          <a:solidFill>
                            <a:srgbClr val="000000"/>
                          </a:solidFill>
                          <a:effectLst/>
                          <a:latin typeface="Aptos" panose="020B0004020202020204" pitchFamily="34" charset="0"/>
                          <a:ea typeface="Red Hat Text" panose="02010503040201060303" pitchFamily="2" charset="0"/>
                          <a:cs typeface="Red Hat Text" panose="02010503040201060303" pitchFamily="2" charset="0"/>
                        </a:rPr>
                        <a:t> EBITDA</a:t>
                      </a:r>
                    </a:p>
                  </a:txBody>
                  <a:tcPr anchor="ctr">
                    <a:lnL>
                      <a:noFill/>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1"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16,5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rtl="0" fontAlgn="ctr"/>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16,2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rtl="0" fontAlgn="ctr"/>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15,0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67874140"/>
                  </a:ext>
                </a:extLst>
              </a:tr>
              <a:tr h="651331">
                <a:tc>
                  <a:txBody>
                    <a:bodyPr/>
                    <a:lstStyle/>
                    <a:p>
                      <a:pPr algn="l" fontAlgn="b"/>
                      <a:r>
                        <a:rPr lang="pl-PL" sz="1050" b="0" i="0" u="none" strike="noStrike">
                          <a:solidFill>
                            <a:srgbClr val="000000"/>
                          </a:solidFill>
                          <a:effectLst/>
                          <a:latin typeface="Aptos" panose="020B0004020202020204" pitchFamily="34" charset="0"/>
                          <a:ea typeface="Red Hat Text" panose="02010503040201060303" pitchFamily="2" charset="0"/>
                          <a:cs typeface="Red Hat Text" panose="02010503040201060303" pitchFamily="2" charset="0"/>
                        </a:rPr>
                        <a:t> Zysk netto</a:t>
                      </a:r>
                    </a:p>
                  </a:txBody>
                  <a:tcPr anchor="ctr">
                    <a:lnL>
                      <a:noFill/>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1"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0,8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b"/>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3,0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fontAlgn="b"/>
                      <a:r>
                        <a:rPr lang="pl-PL" sz="1050" b="1"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4,4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7999099"/>
                  </a:ext>
                </a:extLst>
              </a:tr>
            </a:tbl>
          </a:graphicData>
        </a:graphic>
      </p:graphicFrame>
      <p:pic>
        <p:nvPicPr>
          <p:cNvPr id="5" name="Obraz 4">
            <a:extLst>
              <a:ext uri="{FF2B5EF4-FFF2-40B4-BE49-F238E27FC236}">
                <a16:creationId xmlns:a16="http://schemas.microsoft.com/office/drawing/2014/main" id="{48E6FD6A-9E7E-A182-BE52-E23B13FD3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10" name="Prostokąt: zaokrąglone rogi 9">
            <a:extLst>
              <a:ext uri="{FF2B5EF4-FFF2-40B4-BE49-F238E27FC236}">
                <a16:creationId xmlns:a16="http://schemas.microsoft.com/office/drawing/2014/main" id="{DA2C5761-F8E8-2DF9-706B-89CC3AFA2470}"/>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DC70B255-79F5-D045-CBFF-8C09ADA77FAB}"/>
              </a:ext>
            </a:extLst>
          </p:cNvPr>
          <p:cNvSpPr txBox="1"/>
          <p:nvPr/>
        </p:nvSpPr>
        <p:spPr>
          <a:xfrm>
            <a:off x="497579" y="569603"/>
            <a:ext cx="8441884" cy="584775"/>
          </a:xfrm>
          <a:prstGeom prst="rect">
            <a:avLst/>
          </a:prstGeom>
          <a:noFill/>
        </p:spPr>
        <p:txBody>
          <a:bodyPr wrap="square" rtlCol="0">
            <a:spAutoFit/>
          </a:bodyPr>
          <a:lstStyle/>
          <a:p>
            <a:r>
              <a:rPr lang="en-US" sz="3200" b="1" dirty="0" err="1">
                <a:latin typeface="Aptos" panose="020B0004020202020204" pitchFamily="34" charset="0"/>
                <a:ea typeface="Red Hat Text Medium" panose="02010503040201060303" pitchFamily="2" charset="0"/>
                <a:cs typeface="Red Hat Text Medium" panose="02010503040201060303" pitchFamily="2" charset="0"/>
              </a:rPr>
              <a:t>Wybrane</a:t>
            </a:r>
            <a:r>
              <a:rPr lang="en-US" sz="3200" b="1" dirty="0">
                <a:latin typeface="Aptos" panose="020B0004020202020204" pitchFamily="34" charset="0"/>
                <a:ea typeface="Red Hat Text Medium" panose="02010503040201060303" pitchFamily="2" charset="0"/>
                <a:cs typeface="Red Hat Text Medium" panose="02010503040201060303" pitchFamily="2" charset="0"/>
              </a:rPr>
              <a:t> </a:t>
            </a:r>
            <a:r>
              <a:rPr lang="en-US" sz="3200" b="1" dirty="0" err="1">
                <a:latin typeface="Aptos" panose="020B0004020202020204" pitchFamily="34" charset="0"/>
                <a:ea typeface="Red Hat Text Medium" panose="02010503040201060303" pitchFamily="2" charset="0"/>
                <a:cs typeface="Red Hat Text Medium" panose="02010503040201060303" pitchFamily="2" charset="0"/>
              </a:rPr>
              <a:t>dane</a:t>
            </a:r>
            <a:r>
              <a:rPr lang="pl-PL" sz="3200" b="1" dirty="0">
                <a:latin typeface="Aptos" panose="020B0004020202020204" pitchFamily="34" charset="0"/>
                <a:ea typeface="Red Hat Text Medium" panose="02010503040201060303" pitchFamily="2" charset="0"/>
                <a:cs typeface="Red Hat Text Medium" panose="02010503040201060303" pitchFamily="2" charset="0"/>
              </a:rPr>
              <a:t> r/r </a:t>
            </a:r>
            <a:r>
              <a:rPr lang="en-US" sz="3200" b="1" dirty="0">
                <a:latin typeface="Aptos" panose="020B0004020202020204" pitchFamily="34" charset="0"/>
                <a:ea typeface="Red Hat Text Medium" panose="02010503040201060303" pitchFamily="2" charset="0"/>
                <a:cs typeface="Red Hat Text Medium" panose="02010503040201060303" pitchFamily="2" charset="0"/>
              </a:rPr>
              <a:t> </a:t>
            </a:r>
          </a:p>
        </p:txBody>
      </p:sp>
      <p:graphicFrame>
        <p:nvGraphicFramePr>
          <p:cNvPr id="6" name="Tabela 5">
            <a:extLst>
              <a:ext uri="{FF2B5EF4-FFF2-40B4-BE49-F238E27FC236}">
                <a16:creationId xmlns:a16="http://schemas.microsoft.com/office/drawing/2014/main" id="{A1480BEF-070E-F960-3A00-81352A53AA89}"/>
              </a:ext>
            </a:extLst>
          </p:cNvPr>
          <p:cNvGraphicFramePr>
            <a:graphicFrameLocks noGrp="1"/>
          </p:cNvGraphicFramePr>
          <p:nvPr>
            <p:extLst>
              <p:ext uri="{D42A27DB-BD31-4B8C-83A1-F6EECF244321}">
                <p14:modId xmlns:p14="http://schemas.microsoft.com/office/powerpoint/2010/main" val="2345500838"/>
              </p:ext>
            </p:extLst>
          </p:nvPr>
        </p:nvGraphicFramePr>
        <p:xfrm>
          <a:off x="6253315" y="1536038"/>
          <a:ext cx="5324364" cy="4704023"/>
        </p:xfrm>
        <a:graphic>
          <a:graphicData uri="http://schemas.openxmlformats.org/drawingml/2006/table">
            <a:tbl>
              <a:tblPr firstRow="1" bandRow="1"/>
              <a:tblGrid>
                <a:gridCol w="2265686">
                  <a:extLst>
                    <a:ext uri="{9D8B030D-6E8A-4147-A177-3AD203B41FA5}">
                      <a16:colId xmlns:a16="http://schemas.microsoft.com/office/drawing/2014/main" val="3003527064"/>
                    </a:ext>
                  </a:extLst>
                </a:gridCol>
                <a:gridCol w="1047880">
                  <a:extLst>
                    <a:ext uri="{9D8B030D-6E8A-4147-A177-3AD203B41FA5}">
                      <a16:colId xmlns:a16="http://schemas.microsoft.com/office/drawing/2014/main" val="611474347"/>
                    </a:ext>
                  </a:extLst>
                </a:gridCol>
                <a:gridCol w="1047880">
                  <a:extLst>
                    <a:ext uri="{9D8B030D-6E8A-4147-A177-3AD203B41FA5}">
                      <a16:colId xmlns:a16="http://schemas.microsoft.com/office/drawing/2014/main" val="2679966812"/>
                    </a:ext>
                  </a:extLst>
                </a:gridCol>
                <a:gridCol w="962918">
                  <a:extLst>
                    <a:ext uri="{9D8B030D-6E8A-4147-A177-3AD203B41FA5}">
                      <a16:colId xmlns:a16="http://schemas.microsoft.com/office/drawing/2014/main" val="2458064366"/>
                    </a:ext>
                  </a:extLst>
                </a:gridCol>
              </a:tblGrid>
              <a:tr h="787978">
                <a:tc>
                  <a:txBody>
                    <a:bodyPr/>
                    <a:lstStyle/>
                    <a:p>
                      <a:pPr algn="l" rtl="0" fontAlgn="ctr"/>
                      <a:r>
                        <a:rPr lang="pl-PL" sz="1050" b="0"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[w mln PLN]</a:t>
                      </a:r>
                    </a:p>
                  </a:txBody>
                  <a:tcPr marL="85725" marR="9525" marT="9525" marB="0" anchor="ctr">
                    <a:lnL>
                      <a:noFill/>
                    </a:lnL>
                    <a:lnR>
                      <a:noFill/>
                    </a:lnR>
                    <a:lnT>
                      <a:noFill/>
                    </a:lnT>
                    <a:lnB w="3175" cap="flat" cmpd="sng" algn="ctr">
                      <a:noFill/>
                      <a:prstDash val="solid"/>
                      <a:round/>
                      <a:headEnd type="none" w="med" len="med"/>
                      <a:tailEnd type="none" w="med" len="med"/>
                    </a:lnB>
                    <a:solidFill>
                      <a:schemeClr val="bg1">
                        <a:lumMod val="95000"/>
                      </a:schemeClr>
                    </a:solidFill>
                  </a:tcPr>
                </a:tc>
                <a:tc>
                  <a:txBody>
                    <a:bodyPr/>
                    <a:lstStyle/>
                    <a:p>
                      <a:pPr algn="ctr" rtl="0" fontAlgn="ctr"/>
                      <a:r>
                        <a:rPr lang="pl-PL" sz="1050" b="1" i="0" u="none" strike="noStrike" dirty="0">
                          <a:solidFill>
                            <a:schemeClr val="bg1"/>
                          </a:solidFill>
                          <a:effectLst/>
                          <a:latin typeface="Aptos" panose="020B0004020202020204" pitchFamily="34" charset="0"/>
                          <a:ea typeface="Red Hat Text" panose="02010503040201060303" pitchFamily="2" charset="0"/>
                          <a:cs typeface="Red Hat Text" panose="02010503040201060303" pitchFamily="2" charset="0"/>
                        </a:rPr>
                        <a:t>2025</a:t>
                      </a:r>
                    </a:p>
                  </a:txBody>
                  <a:tcPr marL="9525" marR="9525" marT="9525" marB="0" anchor="ctr">
                    <a:lnL>
                      <a:noFill/>
                    </a:lnL>
                    <a:lnR>
                      <a:noFill/>
                    </a:lnR>
                    <a:lnT>
                      <a:noFill/>
                    </a:lnT>
                    <a:lnB w="3175" cap="flat" cmpd="sng" algn="ctr">
                      <a:noFill/>
                      <a:prstDash val="solid"/>
                      <a:round/>
                      <a:headEnd type="none" w="med" len="med"/>
                      <a:tailEnd type="none" w="med" len="med"/>
                    </a:lnB>
                    <a:solidFill>
                      <a:srgbClr val="FD811B"/>
                    </a:solidFill>
                  </a:tcPr>
                </a:tc>
                <a:tc>
                  <a:txBody>
                    <a:bodyPr/>
                    <a:lstStyle/>
                    <a:p>
                      <a:pPr algn="ctr" rtl="0" fontAlgn="ctr"/>
                      <a:r>
                        <a:rPr lang="pl-PL" sz="1050" b="1" i="0" u="none" strike="noStrike">
                          <a:solidFill>
                            <a:schemeClr val="bg1"/>
                          </a:solidFill>
                          <a:effectLst/>
                          <a:latin typeface="Aptos" panose="020B0004020202020204" pitchFamily="34" charset="0"/>
                          <a:ea typeface="Red Hat Text" panose="02010503040201060303" pitchFamily="2" charset="0"/>
                          <a:cs typeface="Red Hat Text" panose="02010503040201060303" pitchFamily="2" charset="0"/>
                        </a:rPr>
                        <a:t>2024</a:t>
                      </a:r>
                    </a:p>
                  </a:txBody>
                  <a:tcPr marL="9525" marR="9525" marT="9525" marB="0" anchor="ctr">
                    <a:lnL>
                      <a:noFill/>
                    </a:lnL>
                    <a:lnR>
                      <a:noFill/>
                    </a:lnR>
                    <a:lnT>
                      <a:noFill/>
                    </a:lnT>
                    <a:lnB w="3175" cap="flat" cmpd="sng" algn="ctr">
                      <a:noFill/>
                      <a:prstDash val="solid"/>
                      <a:round/>
                      <a:headEnd type="none" w="med" len="med"/>
                      <a:tailEnd type="none" w="med" len="med"/>
                    </a:lnB>
                    <a:solidFill>
                      <a:srgbClr val="FD811B"/>
                    </a:solidFill>
                  </a:tcPr>
                </a:tc>
                <a:tc>
                  <a:txBody>
                    <a:bodyPr/>
                    <a:lstStyle/>
                    <a:p>
                      <a:pPr algn="ctr" rtl="0" fontAlgn="ctr"/>
                      <a:r>
                        <a:rPr lang="pl-PL" sz="1050" b="1" i="0" u="none" strike="noStrike" dirty="0">
                          <a:solidFill>
                            <a:schemeClr val="bg1"/>
                          </a:solidFill>
                          <a:effectLst/>
                          <a:latin typeface="Aptos" panose="020B0004020202020204" pitchFamily="34" charset="0"/>
                          <a:ea typeface="Red Hat Text" panose="02010503040201060303" pitchFamily="2" charset="0"/>
                          <a:cs typeface="Red Hat Text" panose="02010503040201060303" pitchFamily="2" charset="0"/>
                        </a:rPr>
                        <a:t>2023</a:t>
                      </a:r>
                    </a:p>
                  </a:txBody>
                  <a:tcPr marL="9525" marR="9525" marT="9525" marB="0" anchor="ctr">
                    <a:lnL>
                      <a:noFill/>
                    </a:lnL>
                    <a:lnR>
                      <a:noFill/>
                    </a:lnR>
                    <a:lnT>
                      <a:noFill/>
                    </a:lnT>
                    <a:lnB w="3175" cap="flat" cmpd="sng" algn="ctr">
                      <a:noFill/>
                      <a:prstDash val="solid"/>
                      <a:round/>
                      <a:headEnd type="none" w="med" len="med"/>
                      <a:tailEnd type="none" w="med" len="med"/>
                    </a:lnB>
                    <a:solidFill>
                      <a:srgbClr val="FD811B"/>
                    </a:solidFill>
                  </a:tcPr>
                </a:tc>
                <a:extLst>
                  <a:ext uri="{0D108BD9-81ED-4DB2-BD59-A6C34878D82A}">
                    <a16:rowId xmlns:a16="http://schemas.microsoft.com/office/drawing/2014/main" val="1018410436"/>
                  </a:ext>
                </a:extLst>
              </a:tr>
              <a:tr h="489506">
                <a:tc>
                  <a:txBody>
                    <a:bodyPr/>
                    <a:lstStyle/>
                    <a:p>
                      <a:pPr algn="l" fontAlgn="ctr"/>
                      <a:r>
                        <a:rPr lang="pl-PL" sz="1050" b="0" i="0" u="none" strike="noStrike">
                          <a:solidFill>
                            <a:schemeClr val="tx1"/>
                          </a:solidFill>
                          <a:effectLst/>
                          <a:latin typeface="Aptos" panose="020B0004020202020204" pitchFamily="34" charset="0"/>
                          <a:ea typeface="Red Hat Text" panose="02010503040201060303" pitchFamily="2" charset="0"/>
                          <a:cs typeface="Red Hat Text" panose="02010503040201060303" pitchFamily="2" charset="0"/>
                        </a:rPr>
                        <a:t>Kapitał własny</a:t>
                      </a:r>
                    </a:p>
                  </a:txBody>
                  <a:tcPr anchor="ctr">
                    <a:lnL>
                      <a:noFill/>
                    </a:lnL>
                    <a:lnR>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16,6</a:t>
                      </a:r>
                    </a:p>
                  </a:txBody>
                  <a:tcPr anchor="ctr">
                    <a:lnL>
                      <a:noFill/>
                    </a:lnL>
                    <a:lnR>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17,1</a:t>
                      </a:r>
                    </a:p>
                  </a:txBody>
                  <a:tcPr anchor="ctr">
                    <a:lnL>
                      <a:noFill/>
                    </a:lnL>
                    <a:lnR>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16,6</a:t>
                      </a:r>
                    </a:p>
                  </a:txBody>
                  <a:tcPr anchor="ctr">
                    <a:lnL>
                      <a:noFill/>
                    </a:lnL>
                    <a:lnR>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43710104"/>
                  </a:ext>
                </a:extLst>
              </a:tr>
              <a:tr h="489506">
                <a:tc>
                  <a:txBody>
                    <a:bodyPr/>
                    <a:lstStyle/>
                    <a:p>
                      <a:pPr algn="l" fontAlgn="ctr"/>
                      <a:r>
                        <a:rPr lang="pl-PL" sz="1050" b="0" i="0" u="none" strike="noStrike"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Aktywa</a:t>
                      </a:r>
                    </a:p>
                  </a:txBody>
                  <a:tcPr anchor="ctr">
                    <a:lnL>
                      <a:noFill/>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1050" b="1" i="0" u="none" strike="noStrike" kern="1200" cap="none" spc="0" normalizeH="0" baseline="0" noProof="0" dirty="0">
                          <a:ln>
                            <a:noFill/>
                          </a:ln>
                          <a:solidFill>
                            <a:prstClr val="black"/>
                          </a:solidFill>
                          <a:effectLst/>
                          <a:uLnTx/>
                          <a:uFillTx/>
                          <a:latin typeface="Aptos" panose="020B0004020202020204" pitchFamily="34" charset="0"/>
                          <a:ea typeface="Red Hat Text" panose="02010503040201060303" pitchFamily="2" charset="0"/>
                          <a:cs typeface="Red Hat Text" panose="02010503040201060303" pitchFamily="2" charset="0"/>
                        </a:rPr>
                        <a:t>85,3</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80,3</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65,6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67874140"/>
                  </a:ext>
                </a:extLst>
              </a:tr>
              <a:tr h="489506">
                <a:tc>
                  <a:txBody>
                    <a:bodyPr/>
                    <a:lstStyle/>
                    <a:p>
                      <a:pPr algn="l" rtl="0" fontAlgn="ctr"/>
                      <a:r>
                        <a:rPr lang="pl-PL" sz="1050" b="0" i="0" u="none" strike="noStrike"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Środki pieniężne </a:t>
                      </a:r>
                    </a:p>
                  </a:txBody>
                  <a:tcPr anchor="ctr">
                    <a:lnL>
                      <a:noFill/>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1050" b="1" i="0" u="none" strike="noStrike" kern="1200" cap="none" spc="0" normalizeH="0" baseline="0" noProof="0" dirty="0">
                          <a:ln>
                            <a:noFill/>
                          </a:ln>
                          <a:solidFill>
                            <a:prstClr val="black"/>
                          </a:solidFill>
                          <a:effectLst/>
                          <a:uLnTx/>
                          <a:uFillTx/>
                          <a:latin typeface="Aptos" panose="020B0004020202020204" pitchFamily="34" charset="0"/>
                          <a:ea typeface="Red Hat Text" panose="02010503040201060303" pitchFamily="2" charset="0"/>
                          <a:cs typeface="Red Hat Text" panose="02010503040201060303" pitchFamily="2" charset="0"/>
                        </a:rPr>
                        <a:t>6,4</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a:solidFill>
                            <a:schemeClr val="tx1"/>
                          </a:solidFill>
                          <a:effectLst/>
                          <a:latin typeface="Aptos" panose="020B0004020202020204" pitchFamily="34" charset="0"/>
                          <a:ea typeface="Red Hat Text" panose="02010503040201060303" pitchFamily="2" charset="0"/>
                          <a:cs typeface="Red Hat Text" panose="02010503040201060303" pitchFamily="2" charset="0"/>
                        </a:rPr>
                        <a:t>6,6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a:solidFill>
                            <a:schemeClr val="tx1"/>
                          </a:solidFill>
                          <a:effectLst/>
                          <a:latin typeface="Aptos" panose="020B0004020202020204" pitchFamily="34" charset="0"/>
                          <a:ea typeface="Red Hat Text" panose="02010503040201060303" pitchFamily="2" charset="0"/>
                          <a:cs typeface="Red Hat Text" panose="02010503040201060303" pitchFamily="2" charset="0"/>
                        </a:rPr>
                        <a:t>7,6</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7999099"/>
                  </a:ext>
                </a:extLst>
              </a:tr>
              <a:tr h="538456">
                <a:tc>
                  <a:txBody>
                    <a:bodyPr/>
                    <a:lstStyle/>
                    <a:p>
                      <a:pPr algn="l" fontAlgn="ctr"/>
                      <a:r>
                        <a:rPr lang="pl-PL" sz="1050" b="0" i="0" u="none" strike="noStrike"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Kapitał zakładowy jednostki</a:t>
                      </a:r>
                      <a:r>
                        <a:rPr lang="pl-PL" sz="1050" b="0" i="0" u="none" strike="noStrike" baseline="0"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 dominującej</a:t>
                      </a:r>
                      <a:endParaRPr lang="pl-PL" sz="1050" b="0" i="0" u="none" strike="noStrike" dirty="0">
                        <a:solidFill>
                          <a:schemeClr val="tx1"/>
                        </a:solidFill>
                        <a:effectLst/>
                        <a:latin typeface="Aptos" panose="020B0004020202020204" pitchFamily="34" charset="0"/>
                        <a:ea typeface="Red Hat Text" panose="02010503040201060303" pitchFamily="2" charset="0"/>
                        <a:cs typeface="Red Hat Text" panose="02010503040201060303" pitchFamily="2" charset="0"/>
                      </a:endParaRP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1050" b="1" i="0" u="none" strike="noStrike" kern="1200" cap="none" spc="0" normalizeH="0" baseline="0" noProof="0" dirty="0">
                          <a:ln>
                            <a:noFill/>
                          </a:ln>
                          <a:solidFill>
                            <a:prstClr val="black"/>
                          </a:solidFill>
                          <a:effectLst/>
                          <a:uLnTx/>
                          <a:uFillTx/>
                          <a:latin typeface="Aptos" panose="020B0004020202020204" pitchFamily="34" charset="0"/>
                          <a:ea typeface="Red Hat Text" panose="02010503040201060303" pitchFamily="2" charset="0"/>
                          <a:cs typeface="Red Hat Text" panose="02010503040201060303" pitchFamily="2" charset="0"/>
                        </a:rPr>
                        <a:t>15,7</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15,5</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15,2</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8364465"/>
                  </a:ext>
                </a:extLst>
              </a:tr>
              <a:tr h="636357">
                <a:tc>
                  <a:txBody>
                    <a:bodyPr/>
                    <a:lstStyle/>
                    <a:p>
                      <a:pPr algn="l" fontAlgn="ctr"/>
                      <a:r>
                        <a:rPr lang="pl-PL" sz="1050" b="0" i="0" u="none" strike="noStrike">
                          <a:solidFill>
                            <a:schemeClr val="tx1"/>
                          </a:solidFill>
                          <a:effectLst/>
                          <a:latin typeface="Aptos" panose="020B0004020202020204" pitchFamily="34" charset="0"/>
                          <a:ea typeface="Red Hat Text" panose="02010503040201060303" pitchFamily="2" charset="0"/>
                          <a:cs typeface="Red Hat Text" panose="02010503040201060303" pitchFamily="2" charset="0"/>
                        </a:rPr>
                        <a:t>Zobowiązania długoterminowe, w tym zobowiązania z tytułu umów najmu</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1050" b="1" i="0" u="none" strike="noStrike" kern="1200" cap="none" spc="0" normalizeH="0" baseline="0" noProof="0" dirty="0">
                          <a:ln>
                            <a:noFill/>
                          </a:ln>
                          <a:solidFill>
                            <a:prstClr val="black"/>
                          </a:solidFill>
                          <a:effectLst/>
                          <a:uLnTx/>
                          <a:uFillTx/>
                          <a:latin typeface="Aptos" panose="020B0004020202020204" pitchFamily="34" charset="0"/>
                          <a:ea typeface="Red Hat Text" panose="02010503040201060303" pitchFamily="2" charset="0"/>
                          <a:cs typeface="Red Hat Text" panose="02010503040201060303" pitchFamily="2" charset="0"/>
                        </a:rPr>
                        <a:t>43,3</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41,0</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30,4</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8648863"/>
                  </a:ext>
                </a:extLst>
              </a:tr>
              <a:tr h="636357">
                <a:tc>
                  <a:txBody>
                    <a:bodyPr/>
                    <a:lstStyle/>
                    <a:p>
                      <a:pPr algn="l" fontAlgn="ctr"/>
                      <a:r>
                        <a:rPr lang="pl-PL" sz="1050" b="0" i="0" u="none" strike="noStrike">
                          <a:solidFill>
                            <a:schemeClr val="tx1"/>
                          </a:solidFill>
                          <a:effectLst/>
                          <a:latin typeface="Aptos" panose="020B0004020202020204" pitchFamily="34" charset="0"/>
                          <a:ea typeface="Red Hat Text" panose="02010503040201060303" pitchFamily="2" charset="0"/>
                          <a:cs typeface="Red Hat Text" panose="02010503040201060303" pitchFamily="2" charset="0"/>
                        </a:rPr>
                        <a:t>Zobowiązania krótkoterminowe, w tym zobowiązania z tytułu umów najmu</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1050" b="1" i="0" u="none" strike="noStrike" kern="1200" cap="none" spc="0" normalizeH="0" baseline="0" noProof="0" dirty="0">
                          <a:ln>
                            <a:noFill/>
                          </a:ln>
                          <a:solidFill>
                            <a:prstClr val="black"/>
                          </a:solidFill>
                          <a:effectLst/>
                          <a:uLnTx/>
                          <a:uFillTx/>
                          <a:latin typeface="Aptos" panose="020B0004020202020204" pitchFamily="34" charset="0"/>
                          <a:ea typeface="Red Hat Text" panose="02010503040201060303" pitchFamily="2" charset="0"/>
                          <a:cs typeface="Red Hat Text" panose="02010503040201060303" pitchFamily="2" charset="0"/>
                        </a:rPr>
                        <a:t>25,4</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a:solidFill>
                            <a:schemeClr val="tx1"/>
                          </a:solidFill>
                          <a:effectLst/>
                          <a:latin typeface="Aptos" panose="020B0004020202020204" pitchFamily="34" charset="0"/>
                          <a:ea typeface="Red Hat Text" panose="02010503040201060303" pitchFamily="2" charset="0"/>
                          <a:cs typeface="Red Hat Text" panose="02010503040201060303" pitchFamily="2" charset="0"/>
                        </a:rPr>
                        <a:t>22,2</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18,5</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75068947"/>
                  </a:ext>
                </a:extLst>
              </a:tr>
              <a:tr h="636357">
                <a:tc>
                  <a:txBody>
                    <a:bodyPr/>
                    <a:lstStyle/>
                    <a:p>
                      <a:pPr algn="l" fontAlgn="ctr"/>
                      <a:r>
                        <a:rPr lang="pl-PL" sz="1050" b="0" i="0" u="none" strike="noStrike"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Zobowiązania</a:t>
                      </a:r>
                      <a:r>
                        <a:rPr lang="pl-PL" sz="1050" b="0" i="0" u="none" strike="noStrike" baseline="0"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 handlowe</a:t>
                      </a:r>
                      <a:endParaRPr lang="pl-PL" sz="1050" b="0" i="0" u="none" strike="noStrike" dirty="0">
                        <a:solidFill>
                          <a:schemeClr val="tx1"/>
                        </a:solidFill>
                        <a:effectLst/>
                        <a:latin typeface="Aptos" panose="020B0004020202020204" pitchFamily="34" charset="0"/>
                        <a:ea typeface="Red Hat Text" panose="02010503040201060303" pitchFamily="2" charset="0"/>
                        <a:cs typeface="Red Hat Text" panose="02010503040201060303" pitchFamily="2" charset="0"/>
                      </a:endParaRP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1050" b="1" i="0" u="none" strike="noStrike" kern="1200" cap="none" spc="0" normalizeH="0" baseline="0" noProof="0" dirty="0">
                          <a:ln>
                            <a:noFill/>
                          </a:ln>
                          <a:solidFill>
                            <a:prstClr val="black"/>
                          </a:solidFill>
                          <a:effectLst/>
                          <a:uLnTx/>
                          <a:uFillTx/>
                          <a:latin typeface="Aptos" panose="020B0004020202020204" pitchFamily="34" charset="0"/>
                          <a:ea typeface="Red Hat Text" panose="02010503040201060303" pitchFamily="2" charset="0"/>
                          <a:cs typeface="Red Hat Text" panose="02010503040201060303" pitchFamily="2" charset="0"/>
                        </a:rPr>
                        <a:t>3,4</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3,5</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lnSpc>
                          <a:spcPct val="115000"/>
                        </a:lnSpc>
                      </a:pPr>
                      <a:r>
                        <a:rPr lang="pl-PL" sz="1050" b="1" dirty="0">
                          <a:solidFill>
                            <a:schemeClr val="tx1"/>
                          </a:solidFill>
                          <a:effectLst/>
                          <a:latin typeface="Aptos" panose="020B0004020202020204" pitchFamily="34" charset="0"/>
                          <a:ea typeface="Red Hat Text" panose="02010503040201060303" pitchFamily="2" charset="0"/>
                          <a:cs typeface="Red Hat Text" panose="02010503040201060303" pitchFamily="2" charset="0"/>
                        </a:rPr>
                        <a:t>3,0</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358509120"/>
                  </a:ext>
                </a:extLst>
              </a:tr>
            </a:tbl>
          </a:graphicData>
        </a:graphic>
      </p:graphicFrame>
    </p:spTree>
    <p:extLst>
      <p:ext uri="{BB962C8B-B14F-4D97-AF65-F5344CB8AC3E}">
        <p14:creationId xmlns:p14="http://schemas.microsoft.com/office/powerpoint/2010/main" val="1427825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5841-12DF-E083-6300-C33C4FA8FBC8}"/>
            </a:ext>
          </a:extLst>
        </p:cNvPr>
        <p:cNvGrpSpPr/>
        <p:nvPr/>
      </p:nvGrpSpPr>
      <p:grpSpPr>
        <a:xfrm>
          <a:off x="0" y="0"/>
          <a:ext cx="0" cy="0"/>
          <a:chOff x="0" y="0"/>
          <a:chExt cx="0" cy="0"/>
        </a:xfrm>
      </p:grpSpPr>
      <p:pic>
        <p:nvPicPr>
          <p:cNvPr id="4" name="Obraz 3">
            <a:extLst>
              <a:ext uri="{FF2B5EF4-FFF2-40B4-BE49-F238E27FC236}">
                <a16:creationId xmlns:a16="http://schemas.microsoft.com/office/drawing/2014/main" id="{6F850566-9892-0984-B814-DE6DF5F23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9" name="Prostokąt: zaokrąglone rogi 8">
            <a:extLst>
              <a:ext uri="{FF2B5EF4-FFF2-40B4-BE49-F238E27FC236}">
                <a16:creationId xmlns:a16="http://schemas.microsoft.com/office/drawing/2014/main" id="{E43ACACD-1A34-598A-3C4E-A5D77A218478}"/>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E28D266F-8D1C-2E46-ACDF-3DEE5F7CEB0C}"/>
              </a:ext>
            </a:extLst>
          </p:cNvPr>
          <p:cNvSpPr txBox="1"/>
          <p:nvPr/>
        </p:nvSpPr>
        <p:spPr>
          <a:xfrm>
            <a:off x="497579" y="569603"/>
            <a:ext cx="8441884"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Silny Q4 2025: </a:t>
            </a:r>
            <a:r>
              <a:rPr lang="pl-PL" sz="3200" dirty="0">
                <a:latin typeface="Aptos" panose="020B0004020202020204" pitchFamily="34" charset="0"/>
                <a:ea typeface="Red Hat Text Medium" panose="02010503040201060303" pitchFamily="2" charset="0"/>
                <a:cs typeface="Red Hat Text Medium" panose="02010503040201060303" pitchFamily="2" charset="0"/>
              </a:rPr>
              <a:t>wybrane dane</a:t>
            </a:r>
            <a:r>
              <a:rPr lang="en-US" sz="3200" dirty="0">
                <a:latin typeface="Aptos" panose="020B0004020202020204" pitchFamily="34" charset="0"/>
                <a:ea typeface="Red Hat Text Medium" panose="02010503040201060303" pitchFamily="2" charset="0"/>
                <a:cs typeface="Red Hat Text Medium" panose="02010503040201060303" pitchFamily="2" charset="0"/>
              </a:rPr>
              <a:t> </a:t>
            </a:r>
          </a:p>
        </p:txBody>
      </p:sp>
      <p:pic>
        <p:nvPicPr>
          <p:cNvPr id="1026" name="Picture 2">
            <a:extLst>
              <a:ext uri="{FF2B5EF4-FFF2-40B4-BE49-F238E27FC236}">
                <a16:creationId xmlns:a16="http://schemas.microsoft.com/office/drawing/2014/main" id="{4251D805-0BCF-1B4C-3E79-D21555E0C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9292" y="2010787"/>
            <a:ext cx="3779985" cy="29672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1">
            <a:extLst>
              <a:ext uri="{FF2B5EF4-FFF2-40B4-BE49-F238E27FC236}">
                <a16:creationId xmlns:a16="http://schemas.microsoft.com/office/drawing/2014/main" id="{6670D1E6-E820-9B77-C976-D34C5DF74A68}"/>
              </a:ext>
            </a:extLst>
          </p:cNvPr>
          <p:cNvGraphicFramePr>
            <a:graphicFrameLocks noGrp="1"/>
          </p:cNvGraphicFramePr>
          <p:nvPr>
            <p:extLst>
              <p:ext uri="{D42A27DB-BD31-4B8C-83A1-F6EECF244321}">
                <p14:modId xmlns:p14="http://schemas.microsoft.com/office/powerpoint/2010/main" val="3256193988"/>
              </p:ext>
            </p:extLst>
          </p:nvPr>
        </p:nvGraphicFramePr>
        <p:xfrm>
          <a:off x="614321" y="1718847"/>
          <a:ext cx="5481679" cy="3844005"/>
        </p:xfrm>
        <a:graphic>
          <a:graphicData uri="http://schemas.openxmlformats.org/drawingml/2006/table">
            <a:tbl>
              <a:tblPr firstRow="1" bandRow="1"/>
              <a:tblGrid>
                <a:gridCol w="2332629">
                  <a:extLst>
                    <a:ext uri="{9D8B030D-6E8A-4147-A177-3AD203B41FA5}">
                      <a16:colId xmlns:a16="http://schemas.microsoft.com/office/drawing/2014/main" val="3003527064"/>
                    </a:ext>
                  </a:extLst>
                </a:gridCol>
                <a:gridCol w="1078841">
                  <a:extLst>
                    <a:ext uri="{9D8B030D-6E8A-4147-A177-3AD203B41FA5}">
                      <a16:colId xmlns:a16="http://schemas.microsoft.com/office/drawing/2014/main" val="611474347"/>
                    </a:ext>
                  </a:extLst>
                </a:gridCol>
                <a:gridCol w="1078841">
                  <a:extLst>
                    <a:ext uri="{9D8B030D-6E8A-4147-A177-3AD203B41FA5}">
                      <a16:colId xmlns:a16="http://schemas.microsoft.com/office/drawing/2014/main" val="2679966812"/>
                    </a:ext>
                  </a:extLst>
                </a:gridCol>
                <a:gridCol w="991368">
                  <a:extLst>
                    <a:ext uri="{9D8B030D-6E8A-4147-A177-3AD203B41FA5}">
                      <a16:colId xmlns:a16="http://schemas.microsoft.com/office/drawing/2014/main" val="2458064366"/>
                    </a:ext>
                  </a:extLst>
                </a:gridCol>
              </a:tblGrid>
              <a:tr h="768801">
                <a:tc>
                  <a:txBody>
                    <a:bodyPr/>
                    <a:lstStyle/>
                    <a:p>
                      <a:pPr algn="l" rtl="0" fontAlgn="ctr"/>
                      <a:r>
                        <a:rPr lang="pl-PL" sz="1050" b="0"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[w mln PLN]</a:t>
                      </a:r>
                    </a:p>
                  </a:txBody>
                  <a:tcPr anchor="ctr">
                    <a:lnL>
                      <a:noFill/>
                    </a:lnL>
                    <a:lnR>
                      <a:noFill/>
                    </a:lnR>
                    <a:lnT>
                      <a:noFill/>
                    </a:lnT>
                    <a:lnB w="317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rtl="0" fontAlgn="ctr"/>
                      <a:r>
                        <a:rPr lang="pl-PL" sz="1050" b="1" i="0" u="none" strike="noStrike" dirty="0">
                          <a:solidFill>
                            <a:schemeClr val="bg1"/>
                          </a:solidFill>
                          <a:effectLst/>
                          <a:latin typeface="Aptos" panose="020B0004020202020204" pitchFamily="34" charset="0"/>
                          <a:ea typeface="Red Hat Text" panose="02010503040201060303" pitchFamily="2" charset="0"/>
                          <a:cs typeface="Red Hat Text" panose="02010503040201060303" pitchFamily="2" charset="0"/>
                        </a:rPr>
                        <a:t>Q4 2025</a:t>
                      </a:r>
                    </a:p>
                  </a:txBody>
                  <a:tcPr anchor="ctr">
                    <a:lnL>
                      <a:noFill/>
                    </a:lnL>
                    <a:lnR>
                      <a:noFill/>
                    </a:lnR>
                    <a:lnT>
                      <a:noFill/>
                    </a:lnT>
                    <a:lnB w="3175" cap="flat" cmpd="sng" algn="ctr">
                      <a:solidFill>
                        <a:schemeClr val="bg1">
                          <a:lumMod val="75000"/>
                        </a:schemeClr>
                      </a:solidFill>
                      <a:prstDash val="solid"/>
                      <a:round/>
                      <a:headEnd type="none" w="med" len="med"/>
                      <a:tailEnd type="none" w="med" len="med"/>
                    </a:lnB>
                    <a:solidFill>
                      <a:srgbClr val="FD811B"/>
                    </a:solidFill>
                  </a:tcPr>
                </a:tc>
                <a:tc>
                  <a:txBody>
                    <a:bodyPr/>
                    <a:lstStyle/>
                    <a:p>
                      <a:pPr algn="ctr" rtl="0" fontAlgn="ctr"/>
                      <a:r>
                        <a:rPr lang="pl-PL" sz="1050" b="1" i="0" u="none" strike="noStrike" dirty="0">
                          <a:solidFill>
                            <a:schemeClr val="bg1"/>
                          </a:solidFill>
                          <a:effectLst/>
                          <a:latin typeface="Aptos" panose="020B0004020202020204" pitchFamily="34" charset="0"/>
                          <a:ea typeface="Red Hat Text" panose="02010503040201060303" pitchFamily="2" charset="0"/>
                          <a:cs typeface="Red Hat Text" panose="02010503040201060303" pitchFamily="2" charset="0"/>
                        </a:rPr>
                        <a:t>Q4 2024</a:t>
                      </a:r>
                    </a:p>
                  </a:txBody>
                  <a:tcPr anchor="ctr">
                    <a:lnL>
                      <a:noFill/>
                    </a:lnL>
                    <a:lnR>
                      <a:noFill/>
                    </a:lnR>
                    <a:lnT>
                      <a:noFill/>
                    </a:lnT>
                    <a:lnB w="3175" cap="flat" cmpd="sng" algn="ctr">
                      <a:solidFill>
                        <a:schemeClr val="bg1">
                          <a:lumMod val="75000"/>
                        </a:schemeClr>
                      </a:solidFill>
                      <a:prstDash val="solid"/>
                      <a:round/>
                      <a:headEnd type="none" w="med" len="med"/>
                      <a:tailEnd type="none" w="med" len="med"/>
                    </a:lnB>
                    <a:solidFill>
                      <a:srgbClr val="FD811B"/>
                    </a:solidFill>
                  </a:tcPr>
                </a:tc>
                <a:tc>
                  <a:txBody>
                    <a:bodyPr/>
                    <a:lstStyle/>
                    <a:p>
                      <a:pPr algn="ctr" rtl="0" fontAlgn="ctr"/>
                      <a:r>
                        <a:rPr lang="pl-PL" sz="1050" b="1" i="0" u="none" strike="noStrike" dirty="0">
                          <a:solidFill>
                            <a:schemeClr val="bg1"/>
                          </a:solidFill>
                          <a:effectLst/>
                          <a:latin typeface="Aptos" panose="020B0004020202020204" pitchFamily="34" charset="0"/>
                          <a:ea typeface="Red Hat Text" panose="02010503040201060303" pitchFamily="2" charset="0"/>
                          <a:cs typeface="Red Hat Text" panose="02010503040201060303" pitchFamily="2" charset="0"/>
                        </a:rPr>
                        <a:t>Zmiana rr</a:t>
                      </a:r>
                    </a:p>
                  </a:txBody>
                  <a:tcPr anchor="ctr">
                    <a:lnL>
                      <a:noFill/>
                    </a:lnL>
                    <a:lnR>
                      <a:noFill/>
                    </a:lnR>
                    <a:lnT>
                      <a:noFill/>
                    </a:lnT>
                    <a:lnB w="3175" cap="flat" cmpd="sng" algn="ctr">
                      <a:solidFill>
                        <a:schemeClr val="bg1">
                          <a:lumMod val="75000"/>
                        </a:schemeClr>
                      </a:solidFill>
                      <a:prstDash val="solid"/>
                      <a:round/>
                      <a:headEnd type="none" w="med" len="med"/>
                      <a:tailEnd type="none" w="med" len="med"/>
                    </a:lnB>
                    <a:solidFill>
                      <a:srgbClr val="FD811B"/>
                    </a:solidFill>
                  </a:tcPr>
                </a:tc>
                <a:extLst>
                  <a:ext uri="{0D108BD9-81ED-4DB2-BD59-A6C34878D82A}">
                    <a16:rowId xmlns:a16="http://schemas.microsoft.com/office/drawing/2014/main" val="1018410436"/>
                  </a:ext>
                </a:extLst>
              </a:tr>
              <a:tr h="768801">
                <a:tc>
                  <a:txBody>
                    <a:bodyPr/>
                    <a:lstStyle/>
                    <a:p>
                      <a:pPr algn="l" rtl="0" fontAlgn="ctr"/>
                      <a:r>
                        <a:rPr lang="pl-PL" sz="1050" b="0"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Skonsolidowane przychody ze sprzedaży</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34,0</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27,4</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B050"/>
                          </a:solidFill>
                          <a:effectLst/>
                          <a:uLnTx/>
                          <a:uFillTx/>
                          <a:latin typeface="Aptos" panose="020B0004020202020204" pitchFamily="34" charset="0"/>
                          <a:ea typeface="Red Hat Text" panose="02010503040201060303" pitchFamily="2" charset="0"/>
                          <a:cs typeface="Red Hat Text" panose="02010503040201060303" pitchFamily="2" charset="0"/>
                        </a:rPr>
                        <a:t>24,4%</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43710104"/>
                  </a:ext>
                </a:extLst>
              </a:tr>
              <a:tr h="768801">
                <a:tc>
                  <a:txBody>
                    <a:bodyPr/>
                    <a:lstStyle/>
                    <a:p>
                      <a:pPr algn="l" rtl="0" fontAlgn="ctr"/>
                      <a:r>
                        <a:rPr lang="pl-PL" sz="1050" b="0"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Skonsolidowany zysk (strata) na działalności operacyjnej</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1,6</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0,3</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B050"/>
                          </a:solidFill>
                          <a:effectLst/>
                          <a:uLnTx/>
                          <a:uFillTx/>
                          <a:latin typeface="Aptos" panose="020B0004020202020204" pitchFamily="34" charset="0"/>
                          <a:ea typeface="Red Hat Text" panose="02010503040201060303" pitchFamily="2" charset="0"/>
                          <a:cs typeface="Red Hat Text" panose="02010503040201060303" pitchFamily="2" charset="0"/>
                        </a:rPr>
                        <a:t>397,9%</a:t>
                      </a:r>
                    </a:p>
                  </a:txBody>
                  <a:tcPr anchor="ctr">
                    <a:lnL>
                      <a:noFill/>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043574601"/>
                  </a:ext>
                </a:extLst>
              </a:tr>
              <a:tr h="768801">
                <a:tc>
                  <a:txBody>
                    <a:bodyPr/>
                    <a:lstStyle/>
                    <a:p>
                      <a:pPr algn="l" fontAlgn="b"/>
                      <a:r>
                        <a:rPr lang="pl-PL" sz="1050" b="0"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Skonsolidowany zysk EBITDA</a:t>
                      </a:r>
                    </a:p>
                  </a:txBody>
                  <a:tcPr anchor="ctr">
                    <a:lnL>
                      <a:noFill/>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4,7</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3,2</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B050"/>
                          </a:solidFill>
                          <a:effectLst/>
                          <a:uLnTx/>
                          <a:uFillTx/>
                          <a:latin typeface="Aptos" panose="020B0004020202020204" pitchFamily="34" charset="0"/>
                          <a:ea typeface="Red Hat Text" panose="02010503040201060303" pitchFamily="2" charset="0"/>
                          <a:cs typeface="Red Hat Text" panose="02010503040201060303" pitchFamily="2" charset="0"/>
                        </a:rPr>
                        <a:t>47,2%</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67874140"/>
                  </a:ext>
                </a:extLst>
              </a:tr>
              <a:tr h="768801">
                <a:tc>
                  <a:txBody>
                    <a:bodyPr/>
                    <a:lstStyle/>
                    <a:p>
                      <a:pPr algn="l" fontAlgn="b"/>
                      <a:r>
                        <a:rPr lang="pl-PL" sz="1050" b="0" i="0" u="none" strike="noStrike" dirty="0">
                          <a:solidFill>
                            <a:srgbClr val="000000"/>
                          </a:solidFill>
                          <a:effectLst/>
                          <a:latin typeface="Aptos" panose="020B0004020202020204" pitchFamily="34" charset="0"/>
                          <a:ea typeface="Red Hat Text" panose="02010503040201060303" pitchFamily="2" charset="0"/>
                          <a:cs typeface="Red Hat Text" panose="02010503040201060303" pitchFamily="2" charset="0"/>
                        </a:rPr>
                        <a:t>Skonsolidowany zysk (strata) netto</a:t>
                      </a:r>
                    </a:p>
                  </a:txBody>
                  <a:tcPr anchor="ctr">
                    <a:lnL>
                      <a:noFill/>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0,4</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FF0000"/>
                          </a:solidFill>
                          <a:effectLst/>
                          <a:uLnTx/>
                          <a:uFillTx/>
                          <a:latin typeface="Aptos" panose="020B0004020202020204" pitchFamily="34" charset="0"/>
                          <a:ea typeface="Red Hat Text" panose="02010503040201060303" pitchFamily="2" charset="0"/>
                          <a:cs typeface="Red Hat Text" panose="02010503040201060303" pitchFamily="2" charset="0"/>
                        </a:rPr>
                        <a:t>-0,3</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000000"/>
                          </a:solidFill>
                          <a:effectLst/>
                          <a:uLnTx/>
                          <a:uFillTx/>
                          <a:latin typeface="Aptos" panose="020B0004020202020204" pitchFamily="34" charset="0"/>
                          <a:ea typeface="Red Hat Text" panose="02010503040201060303" pitchFamily="2" charset="0"/>
                          <a:cs typeface="Red Hat Text" panose="02010503040201060303" pitchFamily="2" charset="0"/>
                        </a:rPr>
                        <a:t>-</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7999099"/>
                  </a:ext>
                </a:extLst>
              </a:tr>
            </a:tbl>
          </a:graphicData>
        </a:graphic>
      </p:graphicFrame>
    </p:spTree>
    <p:extLst>
      <p:ext uri="{BB962C8B-B14F-4D97-AF65-F5344CB8AC3E}">
        <p14:creationId xmlns:p14="http://schemas.microsoft.com/office/powerpoint/2010/main" val="1239989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8A8F2-87B8-F75F-3BEF-007B764DBD7D}"/>
            </a:ext>
          </a:extLst>
        </p:cNvPr>
        <p:cNvGrpSpPr/>
        <p:nvPr/>
      </p:nvGrpSpPr>
      <p:grpSpPr>
        <a:xfrm>
          <a:off x="0" y="0"/>
          <a:ext cx="0" cy="0"/>
          <a:chOff x="0" y="0"/>
          <a:chExt cx="0" cy="0"/>
        </a:xfrm>
      </p:grpSpPr>
      <p:pic>
        <p:nvPicPr>
          <p:cNvPr id="6" name="Picture 3">
            <a:extLst>
              <a:ext uri="{FF2B5EF4-FFF2-40B4-BE49-F238E27FC236}">
                <a16:creationId xmlns:a16="http://schemas.microsoft.com/office/drawing/2014/main" id="{BEDBC97B-5F2C-425E-30DB-0263E8EFB6E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6200000">
            <a:off x="518310" y="970144"/>
            <a:ext cx="1946894" cy="382493"/>
          </a:xfrm>
          <a:prstGeom prst="rect">
            <a:avLst/>
          </a:prstGeom>
        </p:spPr>
      </p:pic>
      <p:graphicFrame>
        <p:nvGraphicFramePr>
          <p:cNvPr id="13" name="Wykres 12">
            <a:extLst>
              <a:ext uri="{FF2B5EF4-FFF2-40B4-BE49-F238E27FC236}">
                <a16:creationId xmlns:a16="http://schemas.microsoft.com/office/drawing/2014/main" id="{EDBE60A5-FAC2-15FC-EE34-E0B7A48DAEB1}"/>
              </a:ext>
            </a:extLst>
          </p:cNvPr>
          <p:cNvGraphicFramePr/>
          <p:nvPr>
            <p:extLst>
              <p:ext uri="{D42A27DB-BD31-4B8C-83A1-F6EECF244321}">
                <p14:modId xmlns:p14="http://schemas.microsoft.com/office/powerpoint/2010/main" val="2638422841"/>
              </p:ext>
            </p:extLst>
          </p:nvPr>
        </p:nvGraphicFramePr>
        <p:xfrm>
          <a:off x="614322" y="1014003"/>
          <a:ext cx="10963358" cy="5274394"/>
        </p:xfrm>
        <a:graphic>
          <a:graphicData uri="http://schemas.openxmlformats.org/drawingml/2006/chart">
            <c:chart xmlns:c="http://schemas.openxmlformats.org/drawingml/2006/chart" xmlns:r="http://schemas.openxmlformats.org/officeDocument/2006/relationships" r:id="rId5"/>
          </a:graphicData>
        </a:graphic>
      </p:graphicFrame>
      <p:pic>
        <p:nvPicPr>
          <p:cNvPr id="4" name="Obraz 3">
            <a:extLst>
              <a:ext uri="{FF2B5EF4-FFF2-40B4-BE49-F238E27FC236}">
                <a16:creationId xmlns:a16="http://schemas.microsoft.com/office/drawing/2014/main" id="{CFC9A00D-076B-05B8-3027-A2FF8494D8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5" name="Prostokąt: zaokrąglone rogi 4">
            <a:extLst>
              <a:ext uri="{FF2B5EF4-FFF2-40B4-BE49-F238E27FC236}">
                <a16:creationId xmlns:a16="http://schemas.microsoft.com/office/drawing/2014/main" id="{FADD7127-1C2E-8D0C-CE5B-817BBA1A8C33}"/>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a:extLst>
              <a:ext uri="{FF2B5EF4-FFF2-40B4-BE49-F238E27FC236}">
                <a16:creationId xmlns:a16="http://schemas.microsoft.com/office/drawing/2014/main" id="{C3FA2F0A-9233-70E9-EFB1-FEB28ACB0B18}"/>
              </a:ext>
            </a:extLst>
          </p:cNvPr>
          <p:cNvSpPr txBox="1"/>
          <p:nvPr/>
        </p:nvSpPr>
        <p:spPr>
          <a:xfrm>
            <a:off x="497579" y="569603"/>
            <a:ext cx="8441884" cy="584775"/>
          </a:xfrm>
          <a:prstGeom prst="rect">
            <a:avLst/>
          </a:prstGeom>
          <a:noFill/>
        </p:spPr>
        <p:txBody>
          <a:bodyPr wrap="square" rtlCol="0">
            <a:spAutoFit/>
          </a:bodyPr>
          <a:lstStyle/>
          <a:p>
            <a:r>
              <a:rPr lang="en-US" sz="3200" b="1" dirty="0" err="1">
                <a:latin typeface="Aptos" panose="020B0004020202020204" pitchFamily="34" charset="0"/>
                <a:ea typeface="Red Hat Text Medium" panose="02010503040201060303" pitchFamily="2" charset="0"/>
                <a:cs typeface="Red Hat Text Medium" panose="02010503040201060303" pitchFamily="2" charset="0"/>
              </a:rPr>
              <a:t>Wybrane</a:t>
            </a:r>
            <a:r>
              <a:rPr lang="en-US" sz="3200" b="1" dirty="0">
                <a:latin typeface="Aptos" panose="020B0004020202020204" pitchFamily="34" charset="0"/>
                <a:ea typeface="Red Hat Text Medium" panose="02010503040201060303" pitchFamily="2" charset="0"/>
                <a:cs typeface="Red Hat Text Medium" panose="02010503040201060303" pitchFamily="2" charset="0"/>
              </a:rPr>
              <a:t> </a:t>
            </a:r>
            <a:r>
              <a:rPr lang="en-US" sz="3200" b="1" dirty="0" err="1">
                <a:latin typeface="Aptos" panose="020B0004020202020204" pitchFamily="34" charset="0"/>
                <a:ea typeface="Red Hat Text Medium" panose="02010503040201060303" pitchFamily="2" charset="0"/>
                <a:cs typeface="Red Hat Text Medium" panose="02010503040201060303" pitchFamily="2" charset="0"/>
              </a:rPr>
              <a:t>dane</a:t>
            </a:r>
            <a:r>
              <a:rPr lang="pl-PL" sz="3200" b="1" dirty="0">
                <a:latin typeface="Aptos" panose="020B0004020202020204" pitchFamily="34" charset="0"/>
                <a:ea typeface="Red Hat Text Medium" panose="02010503040201060303" pitchFamily="2" charset="0"/>
                <a:cs typeface="Red Hat Text Medium" panose="02010503040201060303" pitchFamily="2" charset="0"/>
              </a:rPr>
              <a:t> za Q4 (r/r)</a:t>
            </a:r>
            <a:endParaRPr lang="en-US" sz="3200" b="1"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10" name="Prostokąt 9">
            <a:extLst>
              <a:ext uri="{FF2B5EF4-FFF2-40B4-BE49-F238E27FC236}">
                <a16:creationId xmlns:a16="http://schemas.microsoft.com/office/drawing/2014/main" id="{105554FA-DBA0-CB03-592B-644A904A9F7F}"/>
              </a:ext>
            </a:extLst>
          </p:cNvPr>
          <p:cNvSpPr/>
          <p:nvPr/>
        </p:nvSpPr>
        <p:spPr>
          <a:xfrm>
            <a:off x="614321" y="1356350"/>
            <a:ext cx="382494" cy="402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16079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F0760-05B7-3DC7-BCE6-0C7E7E55F42C}"/>
            </a:ext>
          </a:extLst>
        </p:cNvPr>
        <p:cNvGrpSpPr/>
        <p:nvPr/>
      </p:nvGrpSpPr>
      <p:grpSpPr>
        <a:xfrm>
          <a:off x="0" y="0"/>
          <a:ext cx="0" cy="0"/>
          <a:chOff x="0" y="0"/>
          <a:chExt cx="0" cy="0"/>
        </a:xfrm>
      </p:grpSpPr>
      <p:pic>
        <p:nvPicPr>
          <p:cNvPr id="4" name="Obraz 3">
            <a:extLst>
              <a:ext uri="{FF2B5EF4-FFF2-40B4-BE49-F238E27FC236}">
                <a16:creationId xmlns:a16="http://schemas.microsoft.com/office/drawing/2014/main" id="{136F4B62-58A0-58A7-ACAC-DEF5C7E58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5" name="Prostokąt: zaokrąglone rogi 4">
            <a:extLst>
              <a:ext uri="{FF2B5EF4-FFF2-40B4-BE49-F238E27FC236}">
                <a16:creationId xmlns:a16="http://schemas.microsoft.com/office/drawing/2014/main" id="{CDC5B75F-AC5A-AC80-B9D0-A9CF66875136}"/>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a:extLst>
              <a:ext uri="{FF2B5EF4-FFF2-40B4-BE49-F238E27FC236}">
                <a16:creationId xmlns:a16="http://schemas.microsoft.com/office/drawing/2014/main" id="{5D2DE48E-0DD1-9435-360F-019E46E4D192}"/>
              </a:ext>
            </a:extLst>
          </p:cNvPr>
          <p:cNvSpPr txBox="1"/>
          <p:nvPr/>
        </p:nvSpPr>
        <p:spPr>
          <a:xfrm>
            <a:off x="497579" y="569603"/>
            <a:ext cx="8441884" cy="584775"/>
          </a:xfrm>
          <a:prstGeom prst="rect">
            <a:avLst/>
          </a:prstGeom>
          <a:noFill/>
        </p:spPr>
        <p:txBody>
          <a:bodyPr wrap="square" rtlCol="0">
            <a:spAutoFit/>
          </a:bodyPr>
          <a:lstStyle/>
          <a:p>
            <a:r>
              <a:rPr lang="en-US" sz="3200" b="1" dirty="0" err="1">
                <a:latin typeface="Aptos" panose="020B0004020202020204" pitchFamily="34" charset="0"/>
                <a:ea typeface="Red Hat Text Medium" panose="02010503040201060303" pitchFamily="2" charset="0"/>
                <a:cs typeface="Red Hat Text Medium" panose="02010503040201060303" pitchFamily="2" charset="0"/>
              </a:rPr>
              <a:t>Wybrane</a:t>
            </a:r>
            <a:r>
              <a:rPr lang="en-US" sz="3200" b="1" dirty="0">
                <a:latin typeface="Aptos" panose="020B0004020202020204" pitchFamily="34" charset="0"/>
                <a:ea typeface="Red Hat Text Medium" panose="02010503040201060303" pitchFamily="2" charset="0"/>
                <a:cs typeface="Red Hat Text Medium" panose="02010503040201060303" pitchFamily="2" charset="0"/>
              </a:rPr>
              <a:t> </a:t>
            </a:r>
            <a:r>
              <a:rPr lang="en-US" sz="3200" b="1" dirty="0" err="1">
                <a:latin typeface="Aptos" panose="020B0004020202020204" pitchFamily="34" charset="0"/>
                <a:ea typeface="Red Hat Text Medium" panose="02010503040201060303" pitchFamily="2" charset="0"/>
                <a:cs typeface="Red Hat Text Medium" panose="02010503040201060303" pitchFamily="2" charset="0"/>
              </a:rPr>
              <a:t>dane</a:t>
            </a:r>
            <a:r>
              <a:rPr lang="pl-PL" sz="3200" b="1" dirty="0">
                <a:latin typeface="Aptos" panose="020B0004020202020204" pitchFamily="34" charset="0"/>
                <a:ea typeface="Red Hat Text Medium" panose="02010503040201060303" pitchFamily="2" charset="0"/>
                <a:cs typeface="Red Hat Text Medium" panose="02010503040201060303" pitchFamily="2" charset="0"/>
              </a:rPr>
              <a:t> </a:t>
            </a:r>
            <a:r>
              <a:rPr lang="pl-PL" sz="3200" dirty="0">
                <a:latin typeface="Aptos" panose="020B0004020202020204" pitchFamily="34" charset="0"/>
                <a:ea typeface="Red Hat Text Medium" panose="02010503040201060303" pitchFamily="2" charset="0"/>
                <a:cs typeface="Red Hat Text Medium" panose="02010503040201060303" pitchFamily="2" charset="0"/>
              </a:rPr>
              <a:t>– ujęcie roczne</a:t>
            </a:r>
            <a:r>
              <a:rPr lang="en-US" sz="3200" dirty="0">
                <a:latin typeface="Aptos" panose="020B0004020202020204" pitchFamily="34" charset="0"/>
                <a:ea typeface="Red Hat Text Medium" panose="02010503040201060303" pitchFamily="2" charset="0"/>
                <a:cs typeface="Red Hat Text Medium" panose="02010503040201060303" pitchFamily="2" charset="0"/>
              </a:rPr>
              <a:t> </a:t>
            </a:r>
          </a:p>
        </p:txBody>
      </p:sp>
      <p:sp>
        <p:nvSpPr>
          <p:cNvPr id="10" name="Prostokąt 9">
            <a:extLst>
              <a:ext uri="{FF2B5EF4-FFF2-40B4-BE49-F238E27FC236}">
                <a16:creationId xmlns:a16="http://schemas.microsoft.com/office/drawing/2014/main" id="{65250740-2B6A-1E96-ED56-8E2748DB148B}"/>
              </a:ext>
            </a:extLst>
          </p:cNvPr>
          <p:cNvSpPr/>
          <p:nvPr/>
        </p:nvSpPr>
        <p:spPr>
          <a:xfrm>
            <a:off x="614321" y="1356350"/>
            <a:ext cx="382494" cy="402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2" name="Wykres 1">
            <a:extLst>
              <a:ext uri="{FF2B5EF4-FFF2-40B4-BE49-F238E27FC236}">
                <a16:creationId xmlns:a16="http://schemas.microsoft.com/office/drawing/2014/main" id="{8B7D059A-CBEC-20FC-BC22-896782C1D74F}"/>
              </a:ext>
            </a:extLst>
          </p:cNvPr>
          <p:cNvGraphicFramePr/>
          <p:nvPr>
            <p:extLst>
              <p:ext uri="{D42A27DB-BD31-4B8C-83A1-F6EECF244321}">
                <p14:modId xmlns:p14="http://schemas.microsoft.com/office/powerpoint/2010/main" val="176662219"/>
              </p:ext>
            </p:extLst>
          </p:nvPr>
        </p:nvGraphicFramePr>
        <p:xfrm>
          <a:off x="614321" y="1759281"/>
          <a:ext cx="10984121" cy="47310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10948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AB2B6-8913-C767-F7BC-91F678EE5CDD}"/>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2BAC6B60-CE13-F95B-7C9D-888F97F41C19}"/>
              </a:ext>
            </a:extLst>
          </p:cNvPr>
          <p:cNvSpPr/>
          <p:nvPr/>
        </p:nvSpPr>
        <p:spPr>
          <a:xfrm>
            <a:off x="8337176" y="1"/>
            <a:ext cx="392696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e rogi 8">
            <a:extLst>
              <a:ext uri="{FF2B5EF4-FFF2-40B4-BE49-F238E27FC236}">
                <a16:creationId xmlns:a16="http://schemas.microsoft.com/office/drawing/2014/main" id="{6371C99E-34D8-B53E-ECD8-896DBA34B52C}"/>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947DCE58-3327-80A1-D8EA-7C5711F74D81}"/>
              </a:ext>
            </a:extLst>
          </p:cNvPr>
          <p:cNvSpPr txBox="1"/>
          <p:nvPr/>
        </p:nvSpPr>
        <p:spPr>
          <a:xfrm>
            <a:off x="497579" y="569603"/>
            <a:ext cx="8990550" cy="1077218"/>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Mex Polska S.A. najgorętszą spółką GPW </a:t>
            </a:r>
          </a:p>
          <a:p>
            <a:r>
              <a:rPr lang="pl-PL" sz="3200" dirty="0">
                <a:latin typeface="Aptos" panose="020B0004020202020204" pitchFamily="34" charset="0"/>
                <a:ea typeface="Red Hat Text Medium" panose="02010503040201060303" pitchFamily="2" charset="0"/>
                <a:cs typeface="Red Hat Text Medium" panose="02010503040201060303" pitchFamily="2" charset="0"/>
              </a:rPr>
              <a:t>w lutym 2026 r. </a:t>
            </a:r>
            <a:endParaRPr lang="en-US" sz="3200" dirty="0">
              <a:latin typeface="Aptos" panose="020B0004020202020204" pitchFamily="34" charset="0"/>
              <a:ea typeface="Red Hat Text Medium" panose="02010503040201060303" pitchFamily="2" charset="0"/>
              <a:cs typeface="Red Hat Text Medium" panose="02010503040201060303" pitchFamily="2" charset="0"/>
            </a:endParaRPr>
          </a:p>
        </p:txBody>
      </p:sp>
      <p:pic>
        <p:nvPicPr>
          <p:cNvPr id="3074" name="Picture 2" descr="Brak alternatywnego opisu tekstowego dla tego zdjęcia">
            <a:extLst>
              <a:ext uri="{FF2B5EF4-FFF2-40B4-BE49-F238E27FC236}">
                <a16:creationId xmlns:a16="http://schemas.microsoft.com/office/drawing/2014/main" id="{DCB94EEF-A590-1F23-98DD-5A4EBF510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69" y="2841524"/>
            <a:ext cx="6950060" cy="25082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686277-C2AA-D12C-CAAF-66422905AA3B}"/>
              </a:ext>
            </a:extLst>
          </p:cNvPr>
          <p:cNvSpPr txBox="1">
            <a:spLocks noChangeArrowheads="1"/>
          </p:cNvSpPr>
          <p:nvPr/>
        </p:nvSpPr>
        <p:spPr bwMode="auto">
          <a:xfrm>
            <a:off x="9020518" y="2120949"/>
            <a:ext cx="256028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Kurs akcji w dn. 4.02.2026 wzrósł o </a:t>
            </a:r>
            <a:r>
              <a:rPr lang="pl-PL" sz="1200" b="1" dirty="0">
                <a:latin typeface="Aptos" panose="020B0004020202020204" pitchFamily="34" charset="0"/>
              </a:rPr>
              <a:t>+20% w jeden dzień</a:t>
            </a:r>
          </a:p>
          <a:p>
            <a:pPr>
              <a:lnSpc>
                <a:spcPct val="100000"/>
              </a:lnSpc>
              <a:spcBef>
                <a:spcPts val="600"/>
              </a:spcBef>
              <a:buClr>
                <a:srgbClr val="FF6600"/>
              </a:buClr>
              <a:buSzPct val="80000"/>
              <a:buFont typeface="Wingdings" panose="05000000000000000000" pitchFamily="2" charset="2"/>
              <a:buChar char="ü"/>
            </a:pPr>
            <a:endParaRPr lang="pl-PL" sz="1200" b="1" dirty="0">
              <a:latin typeface="Aptos" panose="020B0004020202020204" pitchFamily="34" charset="0"/>
            </a:endParaRPr>
          </a:p>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Notowania osiągnęły </a:t>
            </a:r>
            <a:r>
              <a:rPr lang="pl-PL" sz="1200" b="1" dirty="0">
                <a:latin typeface="Aptos" panose="020B0004020202020204" pitchFamily="34" charset="0"/>
              </a:rPr>
              <a:t>najwyższy poziom od ok. 2000 sesji,</a:t>
            </a:r>
            <a:r>
              <a:rPr lang="pl-PL" sz="1200" dirty="0">
                <a:latin typeface="Aptos" panose="020B0004020202020204" pitchFamily="34" charset="0"/>
              </a:rPr>
              <a:t> przy wysokich obrotach.</a:t>
            </a:r>
          </a:p>
          <a:p>
            <a:pPr>
              <a:lnSpc>
                <a:spcPct val="100000"/>
              </a:lnSpc>
              <a:spcBef>
                <a:spcPts val="600"/>
              </a:spcBef>
              <a:buClr>
                <a:srgbClr val="FF6600"/>
              </a:buClr>
              <a:buSzPct val="80000"/>
              <a:buFont typeface="Wingdings" panose="05000000000000000000" pitchFamily="2" charset="2"/>
              <a:buChar char="ü"/>
            </a:pPr>
            <a:endParaRPr lang="pl-PL" sz="1200" dirty="0">
              <a:latin typeface="Aptos" panose="020B0004020202020204" pitchFamily="34" charset="0"/>
            </a:endParaRPr>
          </a:p>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Był to wynik kilku newsów: podniesienia rekomendacji DM INC, szacunkowych przychodów za 2025 r., zapowiedzi nowego Chicas&amp;Gorillas we Wrocławiu.</a:t>
            </a:r>
          </a:p>
        </p:txBody>
      </p:sp>
    </p:spTree>
    <p:extLst>
      <p:ext uri="{BB962C8B-B14F-4D97-AF65-F5344CB8AC3E}">
        <p14:creationId xmlns:p14="http://schemas.microsoft.com/office/powerpoint/2010/main" val="4148744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78FFB-6890-1767-115E-614D918FD20A}"/>
            </a:ext>
          </a:extLst>
        </p:cNvPr>
        <p:cNvGrpSpPr/>
        <p:nvPr/>
      </p:nvGrpSpPr>
      <p:grpSpPr>
        <a:xfrm>
          <a:off x="0" y="0"/>
          <a:ext cx="0" cy="0"/>
          <a:chOff x="0" y="0"/>
          <a:chExt cx="0" cy="0"/>
        </a:xfrm>
      </p:grpSpPr>
      <p:pic>
        <p:nvPicPr>
          <p:cNvPr id="3" name="Obraz 2" descr="Obraz zawierający butelka, meble, napój, bar&#10;&#10;Zawartość wygenerowana przez sztuczną inteligencję może być niepoprawna.">
            <a:extLst>
              <a:ext uri="{FF2B5EF4-FFF2-40B4-BE49-F238E27FC236}">
                <a16:creationId xmlns:a16="http://schemas.microsoft.com/office/drawing/2014/main" id="{2DA3FE54-56CA-A3D3-C0AF-975EC0647CD9}"/>
              </a:ext>
            </a:extLst>
          </p:cNvPr>
          <p:cNvPicPr>
            <a:picLocks noChangeAspect="1"/>
          </p:cNvPicPr>
          <p:nvPr/>
        </p:nvPicPr>
        <p:blipFill rotWithShape="1">
          <a:blip r:embed="rId2">
            <a:extLst>
              <a:ext uri="{28A0092B-C50C-407E-A947-70E740481C1C}">
                <a14:useLocalDpi xmlns:a14="http://schemas.microsoft.com/office/drawing/2010/main" val="0"/>
              </a:ext>
            </a:extLst>
          </a:blip>
          <a:srcRect l="11817" r="28104"/>
          <a:stretch/>
        </p:blipFill>
        <p:spPr>
          <a:xfrm>
            <a:off x="5967662" y="-47185"/>
            <a:ext cx="6224337" cy="6905185"/>
          </a:xfrm>
          <a:prstGeom prst="rect">
            <a:avLst/>
          </a:prstGeom>
        </p:spPr>
      </p:pic>
      <p:sp>
        <p:nvSpPr>
          <p:cNvPr id="4" name="Prostokąt: zaokrąglone rogi 3">
            <a:extLst>
              <a:ext uri="{FF2B5EF4-FFF2-40B4-BE49-F238E27FC236}">
                <a16:creationId xmlns:a16="http://schemas.microsoft.com/office/drawing/2014/main" id="{DCF3F197-E94D-5B7C-8227-BDCC6C3F580D}"/>
              </a:ext>
            </a:extLst>
          </p:cNvPr>
          <p:cNvSpPr/>
          <p:nvPr/>
        </p:nvSpPr>
        <p:spPr>
          <a:xfrm>
            <a:off x="1" y="-47185"/>
            <a:ext cx="5967662" cy="6905185"/>
          </a:xfrm>
          <a:prstGeom prst="roundRect">
            <a:avLst>
              <a:gd name="adj" fmla="val 0"/>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B001CE2D-DE86-FBE5-D04C-182B4C5B34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3769" y="980698"/>
            <a:ext cx="2066925" cy="285750"/>
          </a:xfrm>
          <a:prstGeom prst="rect">
            <a:avLst/>
          </a:prstGeom>
        </p:spPr>
      </p:pic>
      <p:sp>
        <p:nvSpPr>
          <p:cNvPr id="6" name="pole tekstowe 5">
            <a:extLst>
              <a:ext uri="{FF2B5EF4-FFF2-40B4-BE49-F238E27FC236}">
                <a16:creationId xmlns:a16="http://schemas.microsoft.com/office/drawing/2014/main" id="{18DFF539-58A4-046D-CC5A-04CBE4546C39}"/>
              </a:ext>
            </a:extLst>
          </p:cNvPr>
          <p:cNvSpPr txBox="1"/>
          <p:nvPr/>
        </p:nvSpPr>
        <p:spPr>
          <a:xfrm>
            <a:off x="879548" y="3568978"/>
            <a:ext cx="3693500" cy="2308324"/>
          </a:xfrm>
          <a:prstGeom prst="rect">
            <a:avLst/>
          </a:prstGeom>
          <a:noFill/>
        </p:spPr>
        <p:txBody>
          <a:bodyPr wrap="square" rtlCol="0">
            <a:spAutoFit/>
          </a:bodyPr>
          <a:lstStyle/>
          <a:p>
            <a:r>
              <a:rPr lang="pl-PL" sz="4800" b="1">
                <a:solidFill>
                  <a:schemeClr val="bg1"/>
                </a:solidFill>
                <a:latin typeface="Aptos" panose="020B0004020202020204" pitchFamily="34" charset="0"/>
                <a:ea typeface="Red Hat Text" panose="02010503040201060303" pitchFamily="2" charset="0"/>
                <a:cs typeface="Red Hat Text" panose="02010503040201060303" pitchFamily="2" charset="0"/>
              </a:rPr>
              <a:t>Kierunki rozwoju</a:t>
            </a:r>
          </a:p>
          <a:p>
            <a:r>
              <a:rPr lang="pl-PL" sz="4800">
                <a:solidFill>
                  <a:schemeClr val="bg1"/>
                </a:solidFill>
                <a:latin typeface="Aptos" panose="020B0004020202020204" pitchFamily="34" charset="0"/>
                <a:ea typeface="Red Hat Text" panose="02010503040201060303" pitchFamily="2" charset="0"/>
                <a:cs typeface="Red Hat Text" panose="02010503040201060303" pitchFamily="2" charset="0"/>
              </a:rPr>
              <a:t>2024-2028</a:t>
            </a:r>
            <a:endParaRPr lang="pl-PL" sz="48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
        <p:nvSpPr>
          <p:cNvPr id="2" name="pole tekstowe 1">
            <a:extLst>
              <a:ext uri="{FF2B5EF4-FFF2-40B4-BE49-F238E27FC236}">
                <a16:creationId xmlns:a16="http://schemas.microsoft.com/office/drawing/2014/main" id="{230D2979-844F-7BFE-305D-4AB2C8FE6C4A}"/>
              </a:ext>
            </a:extLst>
          </p:cNvPr>
          <p:cNvSpPr txBox="1"/>
          <p:nvPr/>
        </p:nvSpPr>
        <p:spPr>
          <a:xfrm>
            <a:off x="879548" y="2034282"/>
            <a:ext cx="3693500" cy="1107996"/>
          </a:xfrm>
          <a:prstGeom prst="rect">
            <a:avLst/>
          </a:prstGeom>
          <a:noFill/>
        </p:spPr>
        <p:txBody>
          <a:bodyPr wrap="square" rtlCol="0">
            <a:spAutoFit/>
          </a:bodyPr>
          <a:lstStyle/>
          <a:p>
            <a:r>
              <a:rPr lang="pl-PL" sz="6600">
                <a:solidFill>
                  <a:schemeClr val="bg1"/>
                </a:solidFill>
                <a:latin typeface="Aptos" panose="020B0004020202020204" pitchFamily="34" charset="0"/>
                <a:ea typeface="Red Hat Text" panose="02010503040201060303" pitchFamily="2" charset="0"/>
                <a:cs typeface="Red Hat Text" panose="02010503040201060303" pitchFamily="2" charset="0"/>
              </a:rPr>
              <a:t>02</a:t>
            </a:r>
            <a:endParaRPr lang="pl-PL" sz="66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Tree>
    <p:extLst>
      <p:ext uri="{BB962C8B-B14F-4D97-AF65-F5344CB8AC3E}">
        <p14:creationId xmlns:p14="http://schemas.microsoft.com/office/powerpoint/2010/main" val="809169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7CC5-F5A6-66FC-9218-BF825FD71EA6}"/>
            </a:ext>
          </a:extLst>
        </p:cNvPr>
        <p:cNvGrpSpPr/>
        <p:nvPr/>
      </p:nvGrpSpPr>
      <p:grpSpPr>
        <a:xfrm>
          <a:off x="0" y="0"/>
          <a:ext cx="0" cy="0"/>
          <a:chOff x="0" y="0"/>
          <a:chExt cx="0" cy="0"/>
        </a:xfrm>
      </p:grpSpPr>
      <p:sp>
        <p:nvSpPr>
          <p:cNvPr id="2" name="Prostokąt 1">
            <a:extLst>
              <a:ext uri="{FF2B5EF4-FFF2-40B4-BE49-F238E27FC236}">
                <a16:creationId xmlns:a16="http://schemas.microsoft.com/office/drawing/2014/main" id="{A2FDB4A6-DC57-FCCF-7579-3478A266F3D3}"/>
              </a:ext>
            </a:extLst>
          </p:cNvPr>
          <p:cNvSpPr/>
          <p:nvPr/>
        </p:nvSpPr>
        <p:spPr>
          <a:xfrm>
            <a:off x="7976103" y="0"/>
            <a:ext cx="421589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1">
            <a:extLst>
              <a:ext uri="{FF2B5EF4-FFF2-40B4-BE49-F238E27FC236}">
                <a16:creationId xmlns:a16="http://schemas.microsoft.com/office/drawing/2014/main" id="{7DC4C946-50A8-E1FB-737B-BB6A98D8894F}"/>
              </a:ext>
            </a:extLst>
          </p:cNvPr>
          <p:cNvSpPr>
            <a:spLocks noGrp="1" noChangeArrowheads="1"/>
          </p:cNvSpPr>
          <p:nvPr>
            <p:ph idx="1"/>
          </p:nvPr>
        </p:nvSpPr>
        <p:spPr bwMode="auto">
          <a:xfrm>
            <a:off x="514339" y="1914113"/>
            <a:ext cx="5612767" cy="402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spcBef>
                <a:spcPts val="600"/>
              </a:spcBef>
              <a:buClr>
                <a:srgbClr val="FF6600"/>
              </a:buClr>
              <a:buNone/>
            </a:pPr>
            <a:r>
              <a:rPr lang="pl-PL" sz="12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Skalowanie działalności w oparciu o sprawdzony model</a:t>
            </a:r>
            <a:endParaRPr lang="pl-PL" sz="1200" dirty="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Strategia Grupy Mex Polska koncentruje się na dalszym rozwoju sieci lokali w największych aglomeracjach oraz popularnych miejscowościach turystycznych, gdzie obserwowany jest najwyższy potencjał wzrostu. Spółka zakłada selektywną ekspansję, opartą na atrakcyjnych lokalizacjach oraz wysokiej efektywności operacyjnej.</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Rozwój sieci wspierany jest przez konsekwentną rozbudowę portfolio marek oraz dostosowywanie oferty do zmieniających się trendów konsumenckich.</a:t>
            </a:r>
          </a:p>
          <a:p>
            <a:pPr>
              <a:spcBef>
                <a:spcPts val="600"/>
              </a:spcBef>
              <a:buClr>
                <a:srgbClr val="FF6600"/>
              </a:buClr>
              <a:buFont typeface="Wingdings" panose="05000000000000000000" pitchFamily="2" charset="2"/>
              <a:buChar char="v"/>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spcBef>
                <a:spcPts val="600"/>
              </a:spcBef>
              <a:buClr>
                <a:srgbClr val="FF6600"/>
              </a:buClr>
              <a:buNone/>
            </a:pPr>
            <a:r>
              <a:rPr lang="pl-PL" sz="12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Kluczowe założenia operacyjne:</a:t>
            </a:r>
            <a:endParaRPr lang="pl-PL" sz="1200" dirty="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co najmniej 6-7 nowych lokali rocznie → budowa powtarzalnego wzrostu przychodów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rozwój w dużych miastach i lokalizacjach turystycznych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dalsze wzmacnianie i rozwój istniejących konceptów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wprowadzanie nowych marek (np. </a:t>
            </a:r>
            <a:r>
              <a:rPr lang="pl-PL" sz="1050" dirty="0" err="1">
                <a:latin typeface="Aptos" panose="020B0004020202020204" pitchFamily="34" charset="0"/>
                <a:ea typeface="Red Hat Text" panose="02010503040201060303" pitchFamily="2" charset="0"/>
                <a:cs typeface="Red Hat Text" panose="02010503040201060303" pitchFamily="2" charset="0"/>
              </a:rPr>
              <a:t>Barrio</a:t>
            </a:r>
            <a:r>
              <a:rPr lang="pl-PL" sz="1050" dirty="0">
                <a:latin typeface="Aptos" panose="020B0004020202020204" pitchFamily="34" charset="0"/>
                <a:ea typeface="Red Hat Text" panose="02010503040201060303" pitchFamily="2" charset="0"/>
                <a:cs typeface="Red Hat Text" panose="02010503040201060303" pitchFamily="2" charset="0"/>
              </a:rPr>
              <a:t> Latino) </a:t>
            </a:r>
          </a:p>
          <a:p>
            <a:pPr>
              <a:spcBef>
                <a:spcPts val="600"/>
              </a:spcBef>
              <a:buClr>
                <a:srgbClr val="FF6600"/>
              </a:buClr>
              <a:buFont typeface="Wingdings" panose="05000000000000000000" pitchFamily="2" charset="2"/>
              <a:buChar char="v"/>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spcBef>
                <a:spcPts val="600"/>
              </a:spcBef>
              <a:buClr>
                <a:srgbClr val="FF6600"/>
              </a:buClr>
              <a:buNone/>
            </a:pPr>
            <a:r>
              <a:rPr lang="pl-PL" sz="12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Elastyczny model działania zakłada przejściowy wpływ nowych otwarć na rentowność, z oczekiwaną poprawą wraz z dojrzewaniem lokali</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szybkie dostosowanie do trendów rynkowych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rozwój kanałów sprzedaży (w tym delivery)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selektywne podejście do franczyzy (głównie mniejsze miasta)</a:t>
            </a:r>
          </a:p>
        </p:txBody>
      </p:sp>
      <p:sp>
        <p:nvSpPr>
          <p:cNvPr id="5" name="pole tekstowe 4">
            <a:extLst>
              <a:ext uri="{FF2B5EF4-FFF2-40B4-BE49-F238E27FC236}">
                <a16:creationId xmlns:a16="http://schemas.microsoft.com/office/drawing/2014/main" id="{4C843E9D-1099-558A-843B-4DD66B05DE3A}"/>
              </a:ext>
            </a:extLst>
          </p:cNvPr>
          <p:cNvSpPr txBox="1"/>
          <p:nvPr/>
        </p:nvSpPr>
        <p:spPr>
          <a:xfrm>
            <a:off x="8311208" y="1366897"/>
            <a:ext cx="3656544" cy="1815882"/>
          </a:xfrm>
          <a:prstGeom prst="rect">
            <a:avLst/>
          </a:prstGeom>
          <a:noFill/>
        </p:spPr>
        <p:txBody>
          <a:bodyPr wrap="square" rtlCol="0">
            <a:spAutoFit/>
          </a:bodyPr>
          <a:lstStyle/>
          <a:p>
            <a:r>
              <a:rPr lang="pl-PL" sz="2800" dirty="0">
                <a:ln w="0"/>
                <a:latin typeface="Aptos" panose="020B0004020202020204" pitchFamily="34" charset="0"/>
                <a:ea typeface="Red Hat Text" panose="02010503040201060303" pitchFamily="2" charset="0"/>
                <a:cs typeface="Red Hat Text" panose="02010503040201060303" pitchFamily="2" charset="0"/>
              </a:rPr>
              <a:t>Już jesteśmy na półmetku otwarć</a:t>
            </a:r>
            <a:endParaRPr lang="pl-PL" sz="2800" b="1" dirty="0">
              <a:ln w="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r>
              <a:rPr lang="pl-PL" sz="2800" b="1" dirty="0">
                <a:ln w="0"/>
                <a:solidFill>
                  <a:srgbClr val="EE771A"/>
                </a:solidFill>
                <a:latin typeface="Aptos" panose="020B0004020202020204" pitchFamily="34" charset="0"/>
                <a:ea typeface="Red Hat Text" panose="02010503040201060303" pitchFamily="2" charset="0"/>
                <a:cs typeface="Red Hat Text" panose="02010503040201060303" pitchFamily="2" charset="0"/>
              </a:rPr>
              <a:t>3 nowe otwarcia </a:t>
            </a:r>
          </a:p>
          <a:p>
            <a:r>
              <a:rPr lang="pl-PL" sz="2800" b="1" dirty="0">
                <a:ln w="0"/>
                <a:solidFill>
                  <a:srgbClr val="EE771A"/>
                </a:solidFill>
                <a:latin typeface="Aptos" panose="020B0004020202020204" pitchFamily="34" charset="0"/>
                <a:ea typeface="Red Hat Text" panose="02010503040201060303" pitchFamily="2" charset="0"/>
                <a:cs typeface="Red Hat Text" panose="02010503040201060303" pitchFamily="2" charset="0"/>
              </a:rPr>
              <a:t>w I półroczu 2026</a:t>
            </a:r>
          </a:p>
        </p:txBody>
      </p:sp>
      <p:pic>
        <p:nvPicPr>
          <p:cNvPr id="6" name="Obraz 5" descr="Obraz zawierający Czcionka, Grafika, projekt graficzny, logo&#10;&#10;Opis wygenerowany automatycznie">
            <a:extLst>
              <a:ext uri="{FF2B5EF4-FFF2-40B4-BE49-F238E27FC236}">
                <a16:creationId xmlns:a16="http://schemas.microsoft.com/office/drawing/2014/main" id="{1C86A334-6436-3EB8-5913-235C24FCBC97}"/>
              </a:ext>
            </a:extLst>
          </p:cNvPr>
          <p:cNvPicPr>
            <a:picLocks noChangeAspect="1"/>
          </p:cNvPicPr>
          <p:nvPr/>
        </p:nvPicPr>
        <p:blipFill rotWithShape="1">
          <a:blip r:embed="rId2">
            <a:extLst>
              <a:ext uri="{28A0092B-C50C-407E-A947-70E740481C1C}">
                <a14:useLocalDpi xmlns:a14="http://schemas.microsoft.com/office/drawing/2010/main" val="0"/>
              </a:ext>
            </a:extLst>
          </a:blip>
          <a:srcRect t="31758" b="30764"/>
          <a:stretch/>
        </p:blipFill>
        <p:spPr>
          <a:xfrm>
            <a:off x="8391375" y="3630831"/>
            <a:ext cx="1882264" cy="637982"/>
          </a:xfrm>
          <a:prstGeom prst="rect">
            <a:avLst/>
          </a:prstGeom>
        </p:spPr>
      </p:pic>
      <p:pic>
        <p:nvPicPr>
          <p:cNvPr id="7" name="Obraz 6" descr="Obraz zawierający Grafika, symbol, czarne, design&#10;&#10;Opis wygenerowany automatycznie">
            <a:extLst>
              <a:ext uri="{FF2B5EF4-FFF2-40B4-BE49-F238E27FC236}">
                <a16:creationId xmlns:a16="http://schemas.microsoft.com/office/drawing/2014/main" id="{8671FD90-10A6-0472-9A56-A4DA787C3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951" y="4699964"/>
            <a:ext cx="1326914" cy="1326914"/>
          </a:xfrm>
          <a:prstGeom prst="rect">
            <a:avLst/>
          </a:prstGeom>
        </p:spPr>
      </p:pic>
      <p:pic>
        <p:nvPicPr>
          <p:cNvPr id="12" name="Obraz 11">
            <a:extLst>
              <a:ext uri="{FF2B5EF4-FFF2-40B4-BE49-F238E27FC236}">
                <a16:creationId xmlns:a16="http://schemas.microsoft.com/office/drawing/2014/main" id="{698744DE-B5B0-780B-DB38-6EE9F7C31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13" name="Prostokąt: zaokrąglone rogi 12">
            <a:extLst>
              <a:ext uri="{FF2B5EF4-FFF2-40B4-BE49-F238E27FC236}">
                <a16:creationId xmlns:a16="http://schemas.microsoft.com/office/drawing/2014/main" id="{AC2BBEF4-CBCD-D229-AAB7-FB19253ACF70}"/>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76719425-024A-F789-274D-C75B6C29293D}"/>
              </a:ext>
            </a:extLst>
          </p:cNvPr>
          <p:cNvSpPr txBox="1"/>
          <p:nvPr/>
        </p:nvSpPr>
        <p:spPr>
          <a:xfrm>
            <a:off x="514339" y="526627"/>
            <a:ext cx="8441884" cy="1077218"/>
          </a:xfrm>
          <a:prstGeom prst="rect">
            <a:avLst/>
          </a:prstGeom>
          <a:noFill/>
        </p:spPr>
        <p:txBody>
          <a:bodyPr wrap="square" rtlCol="0">
            <a:spAutoFit/>
          </a:bodyPr>
          <a:lstStyle/>
          <a:p>
            <a:r>
              <a:rPr lang="en-US" sz="3200" b="1" err="1">
                <a:latin typeface="Aptos" panose="020B0004020202020204" pitchFamily="34" charset="0"/>
                <a:ea typeface="Red Hat Text Medium" panose="02010503040201060303" pitchFamily="2" charset="0"/>
                <a:cs typeface="Red Hat Text Medium" panose="02010503040201060303" pitchFamily="2" charset="0"/>
              </a:rPr>
              <a:t>Konsekwentne</a:t>
            </a:r>
            <a:r>
              <a:rPr lang="en-US" sz="3200" b="1">
                <a:latin typeface="Aptos" panose="020B0004020202020204" pitchFamily="34" charset="0"/>
                <a:ea typeface="Red Hat Text Medium" panose="02010503040201060303" pitchFamily="2" charset="0"/>
                <a:cs typeface="Red Hat Text Medium" panose="02010503040201060303" pitchFamily="2" charset="0"/>
              </a:rPr>
              <a:t> </a:t>
            </a:r>
            <a:r>
              <a:rPr lang="en-US" sz="3200" b="1" err="1">
                <a:latin typeface="Aptos" panose="020B0004020202020204" pitchFamily="34" charset="0"/>
                <a:ea typeface="Red Hat Text Medium" panose="02010503040201060303" pitchFamily="2" charset="0"/>
                <a:cs typeface="Red Hat Text Medium" panose="02010503040201060303" pitchFamily="2" charset="0"/>
              </a:rPr>
              <a:t>skalowanie</a:t>
            </a:r>
            <a:endParaRPr lang="en-US" sz="3200" b="1">
              <a:latin typeface="Aptos" panose="020B0004020202020204" pitchFamily="34" charset="0"/>
              <a:ea typeface="Red Hat Text Medium" panose="02010503040201060303" pitchFamily="2" charset="0"/>
              <a:cs typeface="Red Hat Text Medium" panose="02010503040201060303" pitchFamily="2" charset="0"/>
            </a:endParaRPr>
          </a:p>
          <a:p>
            <a:r>
              <a:rPr lang="pl-PL" sz="3200" b="1">
                <a:latin typeface="Aptos" panose="020B0004020202020204" pitchFamily="34" charset="0"/>
                <a:ea typeface="Red Hat Text Medium" panose="02010503040201060303" pitchFamily="2" charset="0"/>
                <a:cs typeface="Red Hat Text Medium" panose="02010503040201060303" pitchFamily="2" charset="0"/>
              </a:rPr>
              <a:t>m</a:t>
            </a:r>
            <a:r>
              <a:rPr lang="en-US" sz="3200" b="1" err="1">
                <a:latin typeface="Aptos" panose="020B0004020202020204" pitchFamily="34" charset="0"/>
                <a:ea typeface="Red Hat Text Medium" panose="02010503040201060303" pitchFamily="2" charset="0"/>
                <a:cs typeface="Red Hat Text Medium" panose="02010503040201060303" pitchFamily="2" charset="0"/>
              </a:rPr>
              <a:t>odelu</a:t>
            </a:r>
            <a:r>
              <a:rPr lang="en-US" sz="3200" b="1">
                <a:latin typeface="Aptos" panose="020B0004020202020204" pitchFamily="34" charset="0"/>
                <a:ea typeface="Red Hat Text Medium" panose="02010503040201060303" pitchFamily="2" charset="0"/>
                <a:cs typeface="Red Hat Text Medium" panose="02010503040201060303" pitchFamily="2" charset="0"/>
              </a:rPr>
              <a:t> </a:t>
            </a:r>
            <a:r>
              <a:rPr lang="en-US" sz="3200" b="1" err="1">
                <a:latin typeface="Aptos" panose="020B0004020202020204" pitchFamily="34" charset="0"/>
                <a:ea typeface="Red Hat Text Medium" panose="02010503040201060303" pitchFamily="2" charset="0"/>
                <a:cs typeface="Red Hat Text Medium" panose="02010503040201060303" pitchFamily="2" charset="0"/>
              </a:rPr>
              <a:t>multibrandowego</a:t>
            </a:r>
            <a:endParaRPr lang="en-US" sz="3200" b="1">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4" name="pole tekstowe 3">
            <a:extLst>
              <a:ext uri="{FF2B5EF4-FFF2-40B4-BE49-F238E27FC236}">
                <a16:creationId xmlns:a16="http://schemas.microsoft.com/office/drawing/2014/main" id="{9A1E8415-5321-83BC-ADE0-54259EB6958D}"/>
              </a:ext>
            </a:extLst>
          </p:cNvPr>
          <p:cNvSpPr txBox="1"/>
          <p:nvPr/>
        </p:nvSpPr>
        <p:spPr>
          <a:xfrm>
            <a:off x="8407637" y="4241774"/>
            <a:ext cx="3463686" cy="523220"/>
          </a:xfrm>
          <a:prstGeom prst="rect">
            <a:avLst/>
          </a:prstGeom>
          <a:noFill/>
        </p:spPr>
        <p:txBody>
          <a:bodyPr wrap="square">
            <a:spAutoFit/>
          </a:bodyPr>
          <a:lstStyle/>
          <a:p>
            <a:r>
              <a:rPr lang="pl-PL" sz="1400" dirty="0">
                <a:latin typeface="Aptos" panose="020B0004020202020204" pitchFamily="34" charset="0"/>
                <a:ea typeface="Red Hat Text" panose="02010503040201060303" pitchFamily="2" charset="0"/>
                <a:cs typeface="Red Hat Text" panose="02010503040201060303" pitchFamily="2" charset="0"/>
              </a:rPr>
              <a:t>Otwarcie lokalu we Wrocławiu (luty 2026) oraz nowy punkt w Krakowie (maj 2026)</a:t>
            </a:r>
            <a:endParaRPr lang="pl-PL" sz="1400" dirty="0"/>
          </a:p>
        </p:txBody>
      </p:sp>
      <p:sp>
        <p:nvSpPr>
          <p:cNvPr id="8" name="pole tekstowe 7">
            <a:extLst>
              <a:ext uri="{FF2B5EF4-FFF2-40B4-BE49-F238E27FC236}">
                <a16:creationId xmlns:a16="http://schemas.microsoft.com/office/drawing/2014/main" id="{DB243ECC-8ECB-C5B6-DC26-D907E90E6367}"/>
              </a:ext>
            </a:extLst>
          </p:cNvPr>
          <p:cNvSpPr txBox="1"/>
          <p:nvPr/>
        </p:nvSpPr>
        <p:spPr>
          <a:xfrm>
            <a:off x="8582787" y="6026878"/>
            <a:ext cx="2576052" cy="307777"/>
          </a:xfrm>
          <a:prstGeom prst="rect">
            <a:avLst/>
          </a:prstGeom>
          <a:noFill/>
        </p:spPr>
        <p:txBody>
          <a:bodyPr wrap="square">
            <a:spAutoFit/>
          </a:bodyPr>
          <a:lstStyle/>
          <a:p>
            <a:r>
              <a:rPr lang="pl-PL" sz="1400" dirty="0">
                <a:latin typeface="Aptos" panose="020B0004020202020204" pitchFamily="34" charset="0"/>
                <a:ea typeface="Red Hat Text" panose="02010503040201060303" pitchFamily="2" charset="0"/>
                <a:cs typeface="Red Hat Text" panose="02010503040201060303" pitchFamily="2" charset="0"/>
              </a:rPr>
              <a:t>Sopot, kwiecień 2026</a:t>
            </a:r>
            <a:endParaRPr lang="pl-PL" sz="1400" dirty="0"/>
          </a:p>
        </p:txBody>
      </p:sp>
    </p:spTree>
    <p:extLst>
      <p:ext uri="{BB962C8B-B14F-4D97-AF65-F5344CB8AC3E}">
        <p14:creationId xmlns:p14="http://schemas.microsoft.com/office/powerpoint/2010/main" val="3462072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78FFB-6890-1767-115E-614D918FD20A}"/>
            </a:ext>
          </a:extLst>
        </p:cNvPr>
        <p:cNvGrpSpPr/>
        <p:nvPr/>
      </p:nvGrpSpPr>
      <p:grpSpPr>
        <a:xfrm>
          <a:off x="0" y="0"/>
          <a:ext cx="0" cy="0"/>
          <a:chOff x="0" y="0"/>
          <a:chExt cx="0" cy="0"/>
        </a:xfrm>
      </p:grpSpPr>
      <p:pic>
        <p:nvPicPr>
          <p:cNvPr id="3" name="Obraz 2" descr="Obraz zawierający butelka, meble, napój, bar&#10;&#10;Zawartość wygenerowana przez sztuczną inteligencję może być niepoprawna.">
            <a:extLst>
              <a:ext uri="{FF2B5EF4-FFF2-40B4-BE49-F238E27FC236}">
                <a16:creationId xmlns:a16="http://schemas.microsoft.com/office/drawing/2014/main" id="{2DA3FE54-56CA-A3D3-C0AF-975EC0647CD9}"/>
              </a:ext>
            </a:extLst>
          </p:cNvPr>
          <p:cNvPicPr>
            <a:picLocks noChangeAspect="1"/>
          </p:cNvPicPr>
          <p:nvPr/>
        </p:nvPicPr>
        <p:blipFill rotWithShape="1">
          <a:blip r:embed="rId2">
            <a:extLst>
              <a:ext uri="{28A0092B-C50C-407E-A947-70E740481C1C}">
                <a14:useLocalDpi xmlns:a14="http://schemas.microsoft.com/office/drawing/2010/main" val="0"/>
              </a:ext>
            </a:extLst>
          </a:blip>
          <a:srcRect l="11817" r="28104"/>
          <a:stretch/>
        </p:blipFill>
        <p:spPr>
          <a:xfrm>
            <a:off x="5967662" y="-47185"/>
            <a:ext cx="6224337" cy="6905185"/>
          </a:xfrm>
          <a:prstGeom prst="rect">
            <a:avLst/>
          </a:prstGeom>
        </p:spPr>
      </p:pic>
      <p:sp>
        <p:nvSpPr>
          <p:cNvPr id="4" name="Prostokąt: zaokrąglone rogi 3">
            <a:extLst>
              <a:ext uri="{FF2B5EF4-FFF2-40B4-BE49-F238E27FC236}">
                <a16:creationId xmlns:a16="http://schemas.microsoft.com/office/drawing/2014/main" id="{DCF3F197-E94D-5B7C-8227-BDCC6C3F580D}"/>
              </a:ext>
            </a:extLst>
          </p:cNvPr>
          <p:cNvSpPr/>
          <p:nvPr/>
        </p:nvSpPr>
        <p:spPr>
          <a:xfrm>
            <a:off x="1" y="-47185"/>
            <a:ext cx="5967662" cy="6905185"/>
          </a:xfrm>
          <a:prstGeom prst="roundRect">
            <a:avLst>
              <a:gd name="adj" fmla="val 0"/>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B001CE2D-DE86-FBE5-D04C-182B4C5B34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3769" y="980698"/>
            <a:ext cx="2066925" cy="285750"/>
          </a:xfrm>
          <a:prstGeom prst="rect">
            <a:avLst/>
          </a:prstGeom>
        </p:spPr>
      </p:pic>
      <p:sp>
        <p:nvSpPr>
          <p:cNvPr id="6" name="pole tekstowe 5">
            <a:extLst>
              <a:ext uri="{FF2B5EF4-FFF2-40B4-BE49-F238E27FC236}">
                <a16:creationId xmlns:a16="http://schemas.microsoft.com/office/drawing/2014/main" id="{18DFF539-58A4-046D-CC5A-04CBE4546C39}"/>
              </a:ext>
            </a:extLst>
          </p:cNvPr>
          <p:cNvSpPr txBox="1"/>
          <p:nvPr/>
        </p:nvSpPr>
        <p:spPr>
          <a:xfrm>
            <a:off x="879548" y="3568978"/>
            <a:ext cx="3693500" cy="2308324"/>
          </a:xfrm>
          <a:prstGeom prst="rect">
            <a:avLst/>
          </a:prstGeom>
          <a:noFill/>
        </p:spPr>
        <p:txBody>
          <a:bodyPr wrap="square" rtlCol="0">
            <a:spAutoFit/>
          </a:bodyPr>
          <a:lstStyle/>
          <a:p>
            <a:r>
              <a:rPr lang="pl-PL" sz="4800" b="1">
                <a:solidFill>
                  <a:schemeClr val="bg1"/>
                </a:solidFill>
                <a:latin typeface="Aptos" panose="020B0004020202020204" pitchFamily="34" charset="0"/>
                <a:ea typeface="Red Hat Text" panose="02010503040201060303" pitchFamily="2" charset="0"/>
                <a:cs typeface="Red Hat Text" panose="02010503040201060303" pitchFamily="2" charset="0"/>
              </a:rPr>
              <a:t>Trendy rynkowe</a:t>
            </a:r>
          </a:p>
          <a:p>
            <a:r>
              <a:rPr lang="pl-PL" sz="4800">
                <a:solidFill>
                  <a:schemeClr val="bg1"/>
                </a:solidFill>
                <a:latin typeface="Aptos" panose="020B0004020202020204" pitchFamily="34" charset="0"/>
                <a:ea typeface="Red Hat Text" panose="02010503040201060303" pitchFamily="2" charset="0"/>
                <a:cs typeface="Red Hat Text" panose="02010503040201060303" pitchFamily="2" charset="0"/>
              </a:rPr>
              <a:t>2026</a:t>
            </a:r>
            <a:endParaRPr lang="pl-PL" sz="48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
        <p:nvSpPr>
          <p:cNvPr id="2" name="pole tekstowe 1">
            <a:extLst>
              <a:ext uri="{FF2B5EF4-FFF2-40B4-BE49-F238E27FC236}">
                <a16:creationId xmlns:a16="http://schemas.microsoft.com/office/drawing/2014/main" id="{42DC0F98-24B9-BE2B-AC3C-20AB8A650516}"/>
              </a:ext>
            </a:extLst>
          </p:cNvPr>
          <p:cNvSpPr txBox="1"/>
          <p:nvPr/>
        </p:nvSpPr>
        <p:spPr>
          <a:xfrm>
            <a:off x="879548" y="2034282"/>
            <a:ext cx="3693500" cy="1107996"/>
          </a:xfrm>
          <a:prstGeom prst="rect">
            <a:avLst/>
          </a:prstGeom>
          <a:noFill/>
        </p:spPr>
        <p:txBody>
          <a:bodyPr wrap="square" rtlCol="0">
            <a:spAutoFit/>
          </a:bodyPr>
          <a:lstStyle/>
          <a:p>
            <a:r>
              <a:rPr lang="pl-PL" sz="6600">
                <a:solidFill>
                  <a:schemeClr val="bg1"/>
                </a:solidFill>
                <a:latin typeface="Aptos" panose="020B0004020202020204" pitchFamily="34" charset="0"/>
                <a:ea typeface="Red Hat Text" panose="02010503040201060303" pitchFamily="2" charset="0"/>
                <a:cs typeface="Red Hat Text" panose="02010503040201060303" pitchFamily="2" charset="0"/>
              </a:rPr>
              <a:t>03</a:t>
            </a:r>
            <a:endParaRPr lang="pl-PL" sz="66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Tree>
    <p:extLst>
      <p:ext uri="{BB962C8B-B14F-4D97-AF65-F5344CB8AC3E}">
        <p14:creationId xmlns:p14="http://schemas.microsoft.com/office/powerpoint/2010/main" val="251854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B8483-5C28-F3E2-1715-4C9AF440B06B}"/>
            </a:ext>
          </a:extLst>
        </p:cNvPr>
        <p:cNvGrpSpPr/>
        <p:nvPr/>
      </p:nvGrpSpPr>
      <p:grpSpPr>
        <a:xfrm>
          <a:off x="0" y="0"/>
          <a:ext cx="0" cy="0"/>
          <a:chOff x="0" y="0"/>
          <a:chExt cx="0" cy="0"/>
        </a:xfrm>
      </p:grpSpPr>
      <p:sp>
        <p:nvSpPr>
          <p:cNvPr id="5" name="pole tekstowe 4">
            <a:extLst>
              <a:ext uri="{FF2B5EF4-FFF2-40B4-BE49-F238E27FC236}">
                <a16:creationId xmlns:a16="http://schemas.microsoft.com/office/drawing/2014/main" id="{48FC837A-BA0D-1CA3-1277-4EEDD6559789}"/>
              </a:ext>
            </a:extLst>
          </p:cNvPr>
          <p:cNvSpPr txBox="1"/>
          <p:nvPr/>
        </p:nvSpPr>
        <p:spPr>
          <a:xfrm>
            <a:off x="497579" y="569603"/>
            <a:ext cx="4324367"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Mocne strony Grupy</a:t>
            </a:r>
          </a:p>
        </p:txBody>
      </p:sp>
      <p:pic>
        <p:nvPicPr>
          <p:cNvPr id="3" name="Obraz 2">
            <a:extLst>
              <a:ext uri="{FF2B5EF4-FFF2-40B4-BE49-F238E27FC236}">
                <a16:creationId xmlns:a16="http://schemas.microsoft.com/office/drawing/2014/main" id="{8D58A9C8-132E-410A-64D9-B545AD858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35" name="Rectangle 1">
            <a:extLst>
              <a:ext uri="{FF2B5EF4-FFF2-40B4-BE49-F238E27FC236}">
                <a16:creationId xmlns:a16="http://schemas.microsoft.com/office/drawing/2014/main" id="{1F7A9569-0AB2-26F5-9FAA-BCDA75CAE78B}"/>
              </a:ext>
            </a:extLst>
          </p:cNvPr>
          <p:cNvSpPr>
            <a:spLocks noChangeArrowheads="1"/>
          </p:cNvSpPr>
          <p:nvPr/>
        </p:nvSpPr>
        <p:spPr bwMode="auto">
          <a:xfrm>
            <a:off x="1143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36" name="Rectangle 2">
            <a:extLst>
              <a:ext uri="{FF2B5EF4-FFF2-40B4-BE49-F238E27FC236}">
                <a16:creationId xmlns:a16="http://schemas.microsoft.com/office/drawing/2014/main" id="{C0A600E9-1697-CBBB-C093-1A2CCFD476CC}"/>
              </a:ext>
            </a:extLst>
          </p:cNvPr>
          <p:cNvSpPr>
            <a:spLocks noChangeArrowheads="1"/>
          </p:cNvSpPr>
          <p:nvPr/>
        </p:nvSpPr>
        <p:spPr bwMode="auto">
          <a:xfrm>
            <a:off x="1295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2" name="Prostokąt: zaokrąglone rogi 1">
            <a:extLst>
              <a:ext uri="{FF2B5EF4-FFF2-40B4-BE49-F238E27FC236}">
                <a16:creationId xmlns:a16="http://schemas.microsoft.com/office/drawing/2014/main" id="{0BA70EC8-B1F9-F9F9-FCBA-BB4134C6BE99}"/>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zaokrąglone rogi 5">
            <a:extLst>
              <a:ext uri="{FF2B5EF4-FFF2-40B4-BE49-F238E27FC236}">
                <a16:creationId xmlns:a16="http://schemas.microsoft.com/office/drawing/2014/main" id="{78E13145-68D3-3372-881F-C5C606FDB345}"/>
              </a:ext>
            </a:extLst>
          </p:cNvPr>
          <p:cNvSpPr/>
          <p:nvPr/>
        </p:nvSpPr>
        <p:spPr>
          <a:xfrm>
            <a:off x="614321" y="1303699"/>
            <a:ext cx="4066321" cy="1511438"/>
          </a:xfrm>
          <a:prstGeom prst="roundRect">
            <a:avLst>
              <a:gd name="adj" fmla="val 963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Owal 4">
            <a:extLst>
              <a:ext uri="{FF2B5EF4-FFF2-40B4-BE49-F238E27FC236}">
                <a16:creationId xmlns:a16="http://schemas.microsoft.com/office/drawing/2014/main" id="{12F9AAAD-4370-A4D6-B915-743675F29DB5}"/>
              </a:ext>
            </a:extLst>
          </p:cNvPr>
          <p:cNvSpPr txBox="1"/>
          <p:nvPr/>
        </p:nvSpPr>
        <p:spPr>
          <a:xfrm>
            <a:off x="1192396" y="1303699"/>
            <a:ext cx="3000037" cy="1446185"/>
          </a:xfrm>
          <a:prstGeom prst="rect">
            <a:avLst/>
          </a:prstGeom>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defTabSz="488950">
              <a:spcBef>
                <a:spcPct val="0"/>
              </a:spcBef>
              <a:spcAft>
                <a:spcPct val="35000"/>
              </a:spcAft>
              <a:buClr>
                <a:srgbClr val="F8751C"/>
              </a:buClr>
              <a:buSzPct val="60000"/>
            </a:pPr>
            <a:r>
              <a:rPr lang="pl-PL" sz="1600" b="1" dirty="0">
                <a:solidFill>
                  <a:schemeClr val="tx1"/>
                </a:solidFill>
                <a:latin typeface="Aptos"/>
                <a:ea typeface="Red Hat Text" panose="02010503040201060303" pitchFamily="2" charset="0"/>
                <a:cs typeface="Red Hat Text" panose="02010503040201060303" pitchFamily="2" charset="0"/>
              </a:rPr>
              <a:t>Największa </a:t>
            </a:r>
            <a:r>
              <a:rPr lang="pl-PL" sz="1600" b="1" dirty="0">
                <a:solidFill>
                  <a:srgbClr val="EE771A"/>
                </a:solidFill>
                <a:latin typeface="Aptos"/>
                <a:ea typeface="Red Hat Text" panose="02010503040201060303" pitchFamily="2" charset="0"/>
                <a:cs typeface="Red Hat Text" panose="02010503040201060303" pitchFamily="2" charset="0"/>
              </a:rPr>
              <a:t>multibrandowa grupa </a:t>
            </a:r>
            <a:r>
              <a:rPr lang="pl-PL" sz="1600" b="1" dirty="0">
                <a:solidFill>
                  <a:schemeClr val="tx1"/>
                </a:solidFill>
                <a:latin typeface="Aptos"/>
                <a:ea typeface="Red Hat Text" panose="02010503040201060303" pitchFamily="2" charset="0"/>
                <a:cs typeface="Red Hat Text" panose="02010503040201060303" pitchFamily="2" charset="0"/>
              </a:rPr>
              <a:t>gastronomiczna w Polsce</a:t>
            </a:r>
          </a:p>
        </p:txBody>
      </p:sp>
      <p:sp>
        <p:nvSpPr>
          <p:cNvPr id="8" name="Prostokąt: zaokrąglone rogi 7">
            <a:extLst>
              <a:ext uri="{FF2B5EF4-FFF2-40B4-BE49-F238E27FC236}">
                <a16:creationId xmlns:a16="http://schemas.microsoft.com/office/drawing/2014/main" id="{BC150D55-843B-9B10-99ED-E9AC5D49CD43}"/>
              </a:ext>
            </a:extLst>
          </p:cNvPr>
          <p:cNvSpPr/>
          <p:nvPr/>
        </p:nvSpPr>
        <p:spPr>
          <a:xfrm>
            <a:off x="614321" y="3166057"/>
            <a:ext cx="4066321" cy="1511441"/>
          </a:xfrm>
          <a:prstGeom prst="roundRect">
            <a:avLst>
              <a:gd name="adj" fmla="val 963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4">
            <a:extLst>
              <a:ext uri="{FF2B5EF4-FFF2-40B4-BE49-F238E27FC236}">
                <a16:creationId xmlns:a16="http://schemas.microsoft.com/office/drawing/2014/main" id="{6D463158-050D-DC78-C296-32D1C6BC74BD}"/>
              </a:ext>
            </a:extLst>
          </p:cNvPr>
          <p:cNvSpPr txBox="1"/>
          <p:nvPr/>
        </p:nvSpPr>
        <p:spPr>
          <a:xfrm>
            <a:off x="1143001" y="3401568"/>
            <a:ext cx="2980953" cy="1306604"/>
          </a:xfrm>
          <a:prstGeom prst="rect">
            <a:avLst/>
          </a:prstGeom>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defTabSz="488950">
              <a:spcBef>
                <a:spcPct val="0"/>
              </a:spcBef>
              <a:spcAft>
                <a:spcPct val="35000"/>
              </a:spcAft>
              <a:buClr>
                <a:srgbClr val="F8751C"/>
              </a:buClr>
              <a:buSzPct val="60000"/>
            </a:pPr>
            <a:r>
              <a:rPr lang="pl-PL" sz="1600" b="1" dirty="0">
                <a:solidFill>
                  <a:srgbClr val="EE771A"/>
                </a:solidFill>
                <a:latin typeface="Aptos"/>
                <a:ea typeface="Red Hat Text" panose="02010503040201060303" pitchFamily="2" charset="0"/>
                <a:cs typeface="Red Hat Text" panose="02010503040201060303" pitchFamily="2" charset="0"/>
              </a:rPr>
              <a:t>Dwukrotny wzrost przychodów </a:t>
            </a:r>
            <a:r>
              <a:rPr lang="pl-PL" sz="1600" b="1" dirty="0">
                <a:solidFill>
                  <a:schemeClr val="tx1"/>
                </a:solidFill>
                <a:latin typeface="Aptos"/>
                <a:ea typeface="Red Hat Text" panose="02010503040201060303" pitchFamily="2" charset="0"/>
                <a:cs typeface="Red Hat Text" panose="02010503040201060303" pitchFamily="2" charset="0"/>
              </a:rPr>
              <a:t>względem poziomu sprzed COVID-19 </a:t>
            </a:r>
            <a:r>
              <a:rPr lang="pl-PL" sz="1600" dirty="0">
                <a:solidFill>
                  <a:schemeClr val="tx1"/>
                </a:solidFill>
                <a:latin typeface="Aptos"/>
                <a:ea typeface="Red Hat Text" panose="02010503040201060303" pitchFamily="2" charset="0"/>
                <a:cs typeface="Red Hat Text" panose="02010503040201060303" pitchFamily="2" charset="0"/>
              </a:rPr>
              <a:t>(66,5 mln zł w 2018 r. vs </a:t>
            </a:r>
            <a:r>
              <a:rPr lang="pl-PL" sz="1600" dirty="0">
                <a:solidFill>
                  <a:srgbClr val="000000"/>
                </a:solidFill>
                <a:latin typeface="Aptos" panose="020B0004020202020204" pitchFamily="34" charset="0"/>
                <a:ea typeface="Red Hat Text" panose="02010503040201060303" pitchFamily="2" charset="0"/>
                <a:cs typeface="Red Hat Text" panose="02010503040201060303" pitchFamily="2" charset="0"/>
              </a:rPr>
              <a:t>127,3 mln w 2025)</a:t>
            </a:r>
          </a:p>
          <a:p>
            <a:pPr defTabSz="488950">
              <a:spcBef>
                <a:spcPct val="0"/>
              </a:spcBef>
              <a:spcAft>
                <a:spcPct val="35000"/>
              </a:spcAft>
              <a:buClr>
                <a:srgbClr val="F8751C"/>
              </a:buClr>
              <a:buSzPct val="60000"/>
            </a:pPr>
            <a:endParaRPr lang="pl-PL" sz="1600" b="1" dirty="0">
              <a:solidFill>
                <a:schemeClr val="tx1"/>
              </a:solidFill>
              <a:latin typeface="Aptos"/>
              <a:ea typeface="Red Hat Text" panose="02010503040201060303" pitchFamily="2" charset="0"/>
              <a:cs typeface="Red Hat Text" panose="02010503040201060303" pitchFamily="2" charset="0"/>
            </a:endParaRPr>
          </a:p>
        </p:txBody>
      </p:sp>
      <p:sp>
        <p:nvSpPr>
          <p:cNvPr id="11" name="Prostokąt: zaokrąglone rogi 10">
            <a:extLst>
              <a:ext uri="{FF2B5EF4-FFF2-40B4-BE49-F238E27FC236}">
                <a16:creationId xmlns:a16="http://schemas.microsoft.com/office/drawing/2014/main" id="{696CEDDA-B42B-3492-7B06-B0FCA5F8702B}"/>
              </a:ext>
            </a:extLst>
          </p:cNvPr>
          <p:cNvSpPr/>
          <p:nvPr/>
        </p:nvSpPr>
        <p:spPr>
          <a:xfrm>
            <a:off x="614321" y="4970901"/>
            <a:ext cx="4066321" cy="1511441"/>
          </a:xfrm>
          <a:prstGeom prst="roundRect">
            <a:avLst>
              <a:gd name="adj" fmla="val 963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4">
            <a:extLst>
              <a:ext uri="{FF2B5EF4-FFF2-40B4-BE49-F238E27FC236}">
                <a16:creationId xmlns:a16="http://schemas.microsoft.com/office/drawing/2014/main" id="{A4CBA8A9-2AF6-A7C6-1441-BD306AD701F4}"/>
              </a:ext>
            </a:extLst>
          </p:cNvPr>
          <p:cNvSpPr txBox="1"/>
          <p:nvPr/>
        </p:nvSpPr>
        <p:spPr>
          <a:xfrm>
            <a:off x="1295402" y="5073319"/>
            <a:ext cx="1658118" cy="1306604"/>
          </a:xfrm>
          <a:prstGeom prst="rect">
            <a:avLst/>
          </a:prstGeom>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defTabSz="488950">
              <a:spcBef>
                <a:spcPct val="0"/>
              </a:spcBef>
              <a:spcAft>
                <a:spcPct val="35000"/>
              </a:spcAft>
              <a:buClr>
                <a:srgbClr val="F8751C"/>
              </a:buClr>
              <a:buSzPct val="60000"/>
            </a:pPr>
            <a:r>
              <a:rPr lang="pl-PL" sz="1600" b="1" dirty="0">
                <a:solidFill>
                  <a:schemeClr val="tx1"/>
                </a:solidFill>
                <a:latin typeface="Aptos"/>
                <a:ea typeface="Red Hat Text" panose="02010503040201060303" pitchFamily="2" charset="0"/>
                <a:cs typeface="Red Hat Text" panose="02010503040201060303" pitchFamily="2" charset="0"/>
              </a:rPr>
              <a:t>Pozytywnie </a:t>
            </a:r>
            <a:r>
              <a:rPr lang="pl-PL" sz="1600" b="1" dirty="0">
                <a:solidFill>
                  <a:srgbClr val="EE771A"/>
                </a:solidFill>
                <a:latin typeface="Aptos"/>
                <a:ea typeface="Red Hat Text" panose="02010503040201060303" pitchFamily="2" charset="0"/>
                <a:cs typeface="Red Hat Text" panose="02010503040201060303" pitchFamily="2" charset="0"/>
              </a:rPr>
              <a:t>zakończony spór </a:t>
            </a:r>
            <a:r>
              <a:rPr lang="pl-PL" sz="1600" b="1" dirty="0">
                <a:solidFill>
                  <a:schemeClr val="tx1"/>
                </a:solidFill>
                <a:latin typeface="Aptos"/>
                <a:ea typeface="Red Hat Text" panose="02010503040201060303" pitchFamily="2" charset="0"/>
                <a:cs typeface="Red Hat Text" panose="02010503040201060303" pitchFamily="2" charset="0"/>
              </a:rPr>
              <a:t>z Akcjonariuszem</a:t>
            </a:r>
          </a:p>
        </p:txBody>
      </p:sp>
      <p:sp>
        <p:nvSpPr>
          <p:cNvPr id="13" name="Prostokąt 12">
            <a:extLst>
              <a:ext uri="{FF2B5EF4-FFF2-40B4-BE49-F238E27FC236}">
                <a16:creationId xmlns:a16="http://schemas.microsoft.com/office/drawing/2014/main" id="{E280B85E-66DB-3A68-692F-E6CBB1BA3A9A}"/>
              </a:ext>
            </a:extLst>
          </p:cNvPr>
          <p:cNvSpPr/>
          <p:nvPr/>
        </p:nvSpPr>
        <p:spPr>
          <a:xfrm flipV="1">
            <a:off x="614321" y="1685808"/>
            <a:ext cx="45719" cy="591883"/>
          </a:xfrm>
          <a:prstGeom prst="rect">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AF6BB046-B931-7809-D738-DCDCABDD36CF}"/>
              </a:ext>
            </a:extLst>
          </p:cNvPr>
          <p:cNvSpPr/>
          <p:nvPr/>
        </p:nvSpPr>
        <p:spPr>
          <a:xfrm flipV="1">
            <a:off x="614321" y="3625835"/>
            <a:ext cx="45719" cy="591883"/>
          </a:xfrm>
          <a:prstGeom prst="rect">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a:extLst>
              <a:ext uri="{FF2B5EF4-FFF2-40B4-BE49-F238E27FC236}">
                <a16:creationId xmlns:a16="http://schemas.microsoft.com/office/drawing/2014/main" id="{B3B96E20-94A6-1BDE-6267-DEB10F035E16}"/>
              </a:ext>
            </a:extLst>
          </p:cNvPr>
          <p:cNvSpPr/>
          <p:nvPr/>
        </p:nvSpPr>
        <p:spPr>
          <a:xfrm flipV="1">
            <a:off x="614321" y="5425518"/>
            <a:ext cx="45719" cy="591883"/>
          </a:xfrm>
          <a:prstGeom prst="rect">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zaokrąglone rogi 19">
            <a:extLst>
              <a:ext uri="{FF2B5EF4-FFF2-40B4-BE49-F238E27FC236}">
                <a16:creationId xmlns:a16="http://schemas.microsoft.com/office/drawing/2014/main" id="{140A0D3A-C835-2E8E-C756-338C1B7D0056}"/>
              </a:ext>
            </a:extLst>
          </p:cNvPr>
          <p:cNvSpPr/>
          <p:nvPr/>
        </p:nvSpPr>
        <p:spPr>
          <a:xfrm>
            <a:off x="5057112" y="1291815"/>
            <a:ext cx="6872329" cy="5231808"/>
          </a:xfrm>
          <a:prstGeom prst="roundRect">
            <a:avLst>
              <a:gd name="adj" fmla="val 31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4">
            <a:extLst>
              <a:ext uri="{FF2B5EF4-FFF2-40B4-BE49-F238E27FC236}">
                <a16:creationId xmlns:a16="http://schemas.microsoft.com/office/drawing/2014/main" id="{3153EC8A-4820-3309-A078-0F98194B60E6}"/>
              </a:ext>
            </a:extLst>
          </p:cNvPr>
          <p:cNvSpPr txBox="1"/>
          <p:nvPr/>
        </p:nvSpPr>
        <p:spPr>
          <a:xfrm>
            <a:off x="5613800" y="1528802"/>
            <a:ext cx="5963879" cy="4757834"/>
          </a:xfrm>
          <a:prstGeom prst="rect">
            <a:avLst/>
          </a:prstGeom>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285750" indent="-285750" defTabSz="488950">
              <a:spcBef>
                <a:spcPct val="0"/>
              </a:spcBef>
              <a:spcAft>
                <a:spcPct val="35000"/>
              </a:spcAft>
              <a:buClr>
                <a:srgbClr val="F8751C"/>
              </a:buClr>
              <a:buSzPct val="60000"/>
              <a:buFont typeface="Wingdings" panose="05000000000000000000" pitchFamily="2" charset="2"/>
              <a:buChar char="ü"/>
            </a:pPr>
            <a:r>
              <a:rPr lang="pl-PL" sz="1200" b="1" dirty="0">
                <a:solidFill>
                  <a:schemeClr val="tx1"/>
                </a:solidFill>
                <a:latin typeface="Aptos" panose="020B0004020202020204" pitchFamily="34" charset="0"/>
                <a:ea typeface="Red Hat Text" panose="02010503040201060303" pitchFamily="2" charset="0"/>
                <a:cs typeface="Red Hat Text" panose="02010503040201060303" pitchFamily="2" charset="0"/>
              </a:rPr>
              <a:t>Dynamiczny wzrost skali </a:t>
            </a:r>
            <a:r>
              <a:rPr lang="pl-PL" sz="1200" dirty="0">
                <a:solidFill>
                  <a:schemeClr val="tx1"/>
                </a:solidFill>
                <a:latin typeface="Aptos" panose="020B0004020202020204" pitchFamily="34" charset="0"/>
                <a:ea typeface="Red Hat Text" panose="02010503040201060303" pitchFamily="2" charset="0"/>
                <a:cs typeface="Red Hat Text" panose="02010503040201060303" pitchFamily="2" charset="0"/>
              </a:rPr>
              <a:t>działalności przy jednoczesnej poprawie rentowności</a:t>
            </a:r>
          </a:p>
          <a:p>
            <a:pPr marL="285750" indent="-285750" defTabSz="488950">
              <a:spcBef>
                <a:spcPct val="0"/>
              </a:spcBef>
              <a:spcAft>
                <a:spcPct val="35000"/>
              </a:spcAft>
              <a:buClr>
                <a:srgbClr val="F8751C"/>
              </a:buClr>
              <a:buSzPct val="60000"/>
              <a:buFont typeface="Wingdings" panose="05000000000000000000" pitchFamily="2" charset="2"/>
              <a:buChar char="ü"/>
            </a:pPr>
            <a:endParaRPr lang="pl-PL" sz="1200" dirty="0">
              <a:solidFill>
                <a:schemeClr val="tx1"/>
              </a:solidFill>
              <a:latin typeface="Aptos" panose="020B0004020202020204" pitchFamily="34" charset="0"/>
              <a:ea typeface="Red Hat Text" panose="02010503040201060303" pitchFamily="2" charset="0"/>
              <a:cs typeface="Red Hat Text" panose="02010503040201060303" pitchFamily="2" charset="0"/>
            </a:endParaRPr>
          </a:p>
          <a:p>
            <a:pPr marL="285750" indent="-285750" defTabSz="488950">
              <a:spcBef>
                <a:spcPct val="0"/>
              </a:spcBef>
              <a:spcAft>
                <a:spcPct val="35000"/>
              </a:spcAft>
              <a:buClr>
                <a:srgbClr val="F8751C"/>
              </a:buClr>
              <a:buSzPct val="60000"/>
              <a:buFont typeface="Wingdings" panose="05000000000000000000" pitchFamily="2" charset="2"/>
              <a:buChar char="ü"/>
            </a:pPr>
            <a:r>
              <a:rPr lang="pl-PL" sz="1200" dirty="0">
                <a:solidFill>
                  <a:schemeClr val="tx1"/>
                </a:solidFill>
                <a:latin typeface="Aptos"/>
                <a:ea typeface="Red Hat Text" panose="02010503040201060303" pitchFamily="2" charset="0"/>
                <a:cs typeface="Red Hat Text" panose="02010503040201060303" pitchFamily="2" charset="0"/>
              </a:rPr>
              <a:t>Skalowalny i </a:t>
            </a:r>
            <a:r>
              <a:rPr lang="pl-PL" sz="1200" b="1" dirty="0">
                <a:solidFill>
                  <a:schemeClr val="tx1"/>
                </a:solidFill>
                <a:latin typeface="Aptos"/>
                <a:ea typeface="Red Hat Text" panose="02010503040201060303" pitchFamily="2" charset="0"/>
                <a:cs typeface="Red Hat Text" panose="02010503040201060303" pitchFamily="2" charset="0"/>
              </a:rPr>
              <a:t>sprawdzony model biznesowy oparty o ogólnopolski zasięg</a:t>
            </a:r>
          </a:p>
          <a:p>
            <a:pPr marL="285750" indent="-285750" defTabSz="488950">
              <a:spcBef>
                <a:spcPct val="0"/>
              </a:spcBef>
              <a:spcAft>
                <a:spcPct val="35000"/>
              </a:spcAft>
              <a:buClr>
                <a:srgbClr val="F8751C"/>
              </a:buClr>
              <a:buSzPct val="60000"/>
              <a:buFont typeface="Wingdings" panose="05000000000000000000" pitchFamily="2" charset="2"/>
              <a:buChar char="ü"/>
            </a:pPr>
            <a:endParaRPr lang="pl-PL" sz="1200" b="1" dirty="0">
              <a:solidFill>
                <a:schemeClr val="tx1"/>
              </a:solidFill>
              <a:latin typeface="Aptos" panose="020B0004020202020204" pitchFamily="34" charset="0"/>
              <a:ea typeface="Red Hat Text" panose="02010503040201060303" pitchFamily="2" charset="0"/>
              <a:cs typeface="Red Hat Text" panose="02010503040201060303" pitchFamily="2" charset="0"/>
            </a:endParaRPr>
          </a:p>
          <a:p>
            <a:pPr marL="285750" indent="-285750" defTabSz="488950">
              <a:spcBef>
                <a:spcPct val="0"/>
              </a:spcBef>
              <a:spcAft>
                <a:spcPct val="35000"/>
              </a:spcAft>
              <a:buClr>
                <a:srgbClr val="F8751C"/>
              </a:buClr>
              <a:buSzPct val="60000"/>
              <a:buFont typeface="Wingdings" panose="05000000000000000000" pitchFamily="2" charset="2"/>
              <a:buChar char="ü"/>
            </a:pPr>
            <a:r>
              <a:rPr lang="pl-PL" sz="1200" b="1" dirty="0">
                <a:solidFill>
                  <a:schemeClr val="tx1"/>
                </a:solidFill>
                <a:latin typeface="Aptos"/>
                <a:ea typeface="Red Hat Text" panose="02010503040201060303" pitchFamily="2" charset="0"/>
                <a:cs typeface="Red Hat Text" panose="02010503040201060303" pitchFamily="2" charset="0"/>
              </a:rPr>
              <a:t>Stabilna struktura właścicielska </a:t>
            </a:r>
            <a:r>
              <a:rPr lang="pl-PL" sz="1200" dirty="0">
                <a:solidFill>
                  <a:schemeClr val="tx1"/>
                </a:solidFill>
                <a:latin typeface="Aptos"/>
                <a:ea typeface="Red Hat Text" panose="02010503040201060303" pitchFamily="2" charset="0"/>
                <a:cs typeface="Red Hat Text" panose="02010503040201060303" pitchFamily="2" charset="0"/>
              </a:rPr>
              <a:t>– ok. 50% udziałów pozostaje </a:t>
            </a:r>
            <a:br>
              <a:rPr lang="pl-PL" sz="1200" dirty="0">
                <a:latin typeface="Aptos" panose="020B0004020202020204" pitchFamily="34" charset="0"/>
                <a:ea typeface="Red Hat Text" panose="02010503040201060303" pitchFamily="2" charset="0"/>
                <a:cs typeface="Red Hat Text" panose="02010503040201060303" pitchFamily="2" charset="0"/>
              </a:rPr>
            </a:br>
            <a:r>
              <a:rPr lang="pl-PL" sz="1200" dirty="0">
                <a:solidFill>
                  <a:schemeClr val="tx1"/>
                </a:solidFill>
                <a:latin typeface="Aptos"/>
                <a:ea typeface="Red Hat Text" panose="02010503040201060303" pitchFamily="2" charset="0"/>
                <a:cs typeface="Red Hat Text" panose="02010503040201060303" pitchFamily="2" charset="0"/>
              </a:rPr>
              <a:t>w rękach założycieli. Wzmacniana stabilność i przejrzystość dla akcjonariuszy</a:t>
            </a:r>
          </a:p>
          <a:p>
            <a:pPr marL="285750" indent="-285750" defTabSz="488950">
              <a:spcBef>
                <a:spcPct val="0"/>
              </a:spcBef>
              <a:spcAft>
                <a:spcPct val="35000"/>
              </a:spcAft>
              <a:buClr>
                <a:srgbClr val="F8751C"/>
              </a:buClr>
              <a:buSzPct val="60000"/>
              <a:buFont typeface="Wingdings" panose="05000000000000000000" pitchFamily="2" charset="2"/>
              <a:buChar char="ü"/>
            </a:pPr>
            <a:endParaRPr lang="pl-PL" sz="1200" dirty="0">
              <a:solidFill>
                <a:schemeClr val="tx1"/>
              </a:solidFill>
              <a:latin typeface="Aptos"/>
              <a:ea typeface="Red Hat Text" panose="02010503040201060303" pitchFamily="2" charset="0"/>
              <a:cs typeface="Red Hat Text" panose="02010503040201060303" pitchFamily="2" charset="0"/>
            </a:endParaRPr>
          </a:p>
          <a:p>
            <a:pPr marL="285750" indent="-285750" defTabSz="488950">
              <a:spcBef>
                <a:spcPct val="0"/>
              </a:spcBef>
              <a:spcAft>
                <a:spcPct val="35000"/>
              </a:spcAft>
              <a:buClr>
                <a:srgbClr val="F8751C"/>
              </a:buClr>
              <a:buSzPct val="60000"/>
              <a:buFont typeface="Wingdings" panose="05000000000000000000" pitchFamily="2" charset="2"/>
              <a:buChar char="ü"/>
            </a:pPr>
            <a:r>
              <a:rPr lang="pl-PL" sz="1200" b="1" dirty="0">
                <a:solidFill>
                  <a:schemeClr val="tx1"/>
                </a:solidFill>
                <a:latin typeface="Aptos"/>
                <a:ea typeface="Red Hat Text" panose="02010503040201060303" pitchFamily="2" charset="0"/>
                <a:cs typeface="Red Hat Text" panose="02010503040201060303" pitchFamily="2" charset="0"/>
              </a:rPr>
              <a:t>Dywersyfikacja kanałów sprzedaży</a:t>
            </a:r>
            <a:r>
              <a:rPr lang="pl-PL" sz="1200" dirty="0">
                <a:solidFill>
                  <a:schemeClr val="tx1"/>
                </a:solidFill>
                <a:latin typeface="Aptos"/>
                <a:ea typeface="Red Hat Text" panose="02010503040201060303" pitchFamily="2" charset="0"/>
                <a:cs typeface="Red Hat Text" panose="02010503040201060303" pitchFamily="2" charset="0"/>
              </a:rPr>
              <a:t>, w tym rozwój segmentu delivery</a:t>
            </a:r>
          </a:p>
          <a:p>
            <a:pPr marL="285750" indent="-285750" defTabSz="488950">
              <a:spcBef>
                <a:spcPct val="0"/>
              </a:spcBef>
              <a:spcAft>
                <a:spcPct val="35000"/>
              </a:spcAft>
              <a:buClr>
                <a:srgbClr val="F8751C"/>
              </a:buClr>
              <a:buSzPct val="60000"/>
              <a:buFont typeface="Wingdings" panose="05000000000000000000" pitchFamily="2" charset="2"/>
              <a:buChar char="ü"/>
            </a:pPr>
            <a:endParaRPr lang="pl-PL" sz="1200" dirty="0">
              <a:solidFill>
                <a:schemeClr val="tx1"/>
              </a:solidFill>
              <a:latin typeface="Aptos"/>
              <a:ea typeface="Red Hat Text" panose="02010503040201060303" pitchFamily="2" charset="0"/>
              <a:cs typeface="Red Hat Text" panose="02010503040201060303" pitchFamily="2" charset="0"/>
            </a:endParaRPr>
          </a:p>
          <a:p>
            <a:pPr marL="285750" indent="-285750" defTabSz="488950">
              <a:spcBef>
                <a:spcPct val="0"/>
              </a:spcBef>
              <a:spcAft>
                <a:spcPct val="35000"/>
              </a:spcAft>
              <a:buClr>
                <a:srgbClr val="F8751C"/>
              </a:buClr>
              <a:buSzPct val="60000"/>
              <a:buFont typeface="Wingdings" panose="05000000000000000000" pitchFamily="2" charset="2"/>
              <a:buChar char="ü"/>
            </a:pPr>
            <a:r>
              <a:rPr lang="pl-PL" sz="1200" dirty="0">
                <a:solidFill>
                  <a:schemeClr val="tx1"/>
                </a:solidFill>
                <a:latin typeface="Aptos" panose="020B0004020202020204" pitchFamily="34" charset="0"/>
                <a:ea typeface="Red Hat Text" panose="02010503040201060303" pitchFamily="2" charset="0"/>
                <a:cs typeface="Red Hat Text" panose="02010503040201060303" pitchFamily="2" charset="0"/>
              </a:rPr>
              <a:t>Wiodące brandy z </a:t>
            </a:r>
            <a:r>
              <a:rPr lang="pl-PL" sz="1200" b="1" dirty="0">
                <a:solidFill>
                  <a:schemeClr val="tx1"/>
                </a:solidFill>
                <a:latin typeface="Aptos" panose="020B0004020202020204" pitchFamily="34" charset="0"/>
                <a:ea typeface="Red Hat Text" panose="02010503040201060303" pitchFamily="2" charset="0"/>
                <a:cs typeface="Red Hat Text" panose="02010503040201060303" pitchFamily="2" charset="0"/>
              </a:rPr>
              <a:t>wieloletnią historią</a:t>
            </a:r>
          </a:p>
          <a:p>
            <a:pPr marL="285750" indent="-285750" defTabSz="488950">
              <a:spcBef>
                <a:spcPct val="0"/>
              </a:spcBef>
              <a:spcAft>
                <a:spcPct val="35000"/>
              </a:spcAft>
              <a:buClr>
                <a:srgbClr val="F8751C"/>
              </a:buClr>
              <a:buSzPct val="60000"/>
              <a:buFont typeface="Wingdings" panose="05000000000000000000" pitchFamily="2" charset="2"/>
              <a:buChar char="ü"/>
            </a:pPr>
            <a:endParaRPr lang="pl-PL" sz="1200" dirty="0">
              <a:solidFill>
                <a:schemeClr val="tx1"/>
              </a:solidFill>
              <a:latin typeface="Aptos" panose="020B0004020202020204" pitchFamily="34" charset="0"/>
              <a:ea typeface="Red Hat Text" panose="02010503040201060303" pitchFamily="2" charset="0"/>
              <a:cs typeface="Red Hat Text" panose="02010503040201060303" pitchFamily="2" charset="0"/>
            </a:endParaRPr>
          </a:p>
          <a:p>
            <a:pPr marL="285750" indent="-285750" defTabSz="488950">
              <a:spcBef>
                <a:spcPct val="0"/>
              </a:spcBef>
              <a:spcAft>
                <a:spcPct val="35000"/>
              </a:spcAft>
              <a:buClr>
                <a:srgbClr val="F8751C"/>
              </a:buClr>
              <a:buSzPct val="60000"/>
              <a:buFont typeface="Wingdings" panose="05000000000000000000" pitchFamily="2" charset="2"/>
              <a:buChar char="ü"/>
            </a:pPr>
            <a:r>
              <a:rPr lang="pl-PL" sz="1200" b="1" dirty="0">
                <a:solidFill>
                  <a:schemeClr val="tx1"/>
                </a:solidFill>
                <a:latin typeface="Aptos"/>
                <a:ea typeface="Red Hat Text" panose="02010503040201060303" pitchFamily="2" charset="0"/>
                <a:cs typeface="Red Hat Text" panose="02010503040201060303" pitchFamily="2" charset="0"/>
              </a:rPr>
              <a:t>Otwarcia w I połowie 2026 r.:</a:t>
            </a:r>
            <a:r>
              <a:rPr lang="pl-PL" sz="1200" dirty="0">
                <a:solidFill>
                  <a:schemeClr val="tx1"/>
                </a:solidFill>
                <a:latin typeface="Aptos"/>
                <a:ea typeface="Red Hat Text" panose="02010503040201060303" pitchFamily="2" charset="0"/>
                <a:cs typeface="Red Hat Text" panose="02010503040201060303" pitchFamily="2" charset="0"/>
              </a:rPr>
              <a:t> Chicas &amp; Gorillas (Wrocław, luty), Pankejk (Sopot, kwiecień), Chicas &amp; Gorillas (Kraków, maj), Spoko Taco (Łódź, luty – system </a:t>
            </a:r>
            <a:r>
              <a:rPr lang="pl-PL" sz="1200" dirty="0" err="1">
                <a:solidFill>
                  <a:schemeClr val="tx1"/>
                </a:solidFill>
                <a:latin typeface="Aptos"/>
                <a:ea typeface="Red Hat Text" panose="02010503040201060303" pitchFamily="2" charset="0"/>
                <a:cs typeface="Red Hat Text" panose="02010503040201060303" pitchFamily="2" charset="0"/>
              </a:rPr>
              <a:t>dark</a:t>
            </a:r>
            <a:r>
              <a:rPr lang="pl-PL" sz="1200" dirty="0">
                <a:solidFill>
                  <a:schemeClr val="tx1"/>
                </a:solidFill>
                <a:latin typeface="Aptos"/>
                <a:ea typeface="Red Hat Text" panose="02010503040201060303" pitchFamily="2" charset="0"/>
                <a:cs typeface="Red Hat Text" panose="02010503040201060303" pitchFamily="2" charset="0"/>
              </a:rPr>
              <a:t> </a:t>
            </a:r>
            <a:r>
              <a:rPr lang="pl-PL" sz="1200" dirty="0" err="1">
                <a:solidFill>
                  <a:schemeClr val="tx1"/>
                </a:solidFill>
                <a:latin typeface="Aptos"/>
                <a:ea typeface="Red Hat Text" panose="02010503040201060303" pitchFamily="2" charset="0"/>
                <a:cs typeface="Red Hat Text" panose="02010503040201060303" pitchFamily="2" charset="0"/>
              </a:rPr>
              <a:t>kitchen</a:t>
            </a:r>
            <a:r>
              <a:rPr lang="pl-PL" sz="1200" dirty="0">
                <a:solidFill>
                  <a:schemeClr val="tx1"/>
                </a:solidFill>
                <a:latin typeface="Aptos"/>
                <a:ea typeface="Red Hat Text" panose="02010503040201060303" pitchFamily="2" charset="0"/>
                <a:cs typeface="Red Hat Text" panose="02010503040201060303" pitchFamily="2" charset="0"/>
              </a:rPr>
              <a:t>) </a:t>
            </a:r>
          </a:p>
          <a:p>
            <a:pPr defTabSz="488950">
              <a:spcBef>
                <a:spcPct val="0"/>
              </a:spcBef>
              <a:spcAft>
                <a:spcPct val="35000"/>
              </a:spcAft>
              <a:buClr>
                <a:srgbClr val="F8751C"/>
              </a:buClr>
              <a:buSzPct val="60000"/>
            </a:pPr>
            <a:endParaRPr lang="pl-PL" sz="1200" dirty="0">
              <a:solidFill>
                <a:schemeClr val="tx1"/>
              </a:solidFill>
              <a:latin typeface="Aptos"/>
              <a:ea typeface="Red Hat Text" panose="02010503040201060303" pitchFamily="2" charset="0"/>
              <a:cs typeface="Red Hat Text" panose="02010503040201060303" pitchFamily="2" charset="0"/>
            </a:endParaRPr>
          </a:p>
          <a:p>
            <a:pPr marL="285750" indent="-285750" defTabSz="488950">
              <a:spcBef>
                <a:spcPct val="0"/>
              </a:spcBef>
              <a:spcAft>
                <a:spcPct val="35000"/>
              </a:spcAft>
              <a:buClr>
                <a:srgbClr val="F8751C"/>
              </a:buClr>
              <a:buSzPct val="60000"/>
              <a:buFont typeface="Wingdings" panose="05000000000000000000" pitchFamily="2" charset="2"/>
              <a:buChar char="ü"/>
            </a:pPr>
            <a:r>
              <a:rPr lang="pl-PL" sz="1200" dirty="0">
                <a:solidFill>
                  <a:schemeClr val="tx1"/>
                </a:solidFill>
                <a:latin typeface="Aptos" panose="020B0004020202020204" pitchFamily="34" charset="0"/>
                <a:ea typeface="Red Hat Text" panose="02010503040201060303" pitchFamily="2" charset="0"/>
                <a:cs typeface="Red Hat Text" panose="02010503040201060303" pitchFamily="2" charset="0"/>
              </a:rPr>
              <a:t>DM INC S.A.: </a:t>
            </a:r>
            <a:r>
              <a:rPr lang="pl-PL" sz="1200" b="1" dirty="0">
                <a:solidFill>
                  <a:schemeClr val="tx1"/>
                </a:solidFill>
                <a:latin typeface="Aptos" panose="020B0004020202020204" pitchFamily="34" charset="0"/>
                <a:ea typeface="Red Hat Text" panose="02010503040201060303" pitchFamily="2" charset="0"/>
                <a:cs typeface="Red Hat Text" panose="02010503040201060303" pitchFamily="2" charset="0"/>
              </a:rPr>
              <a:t>Ponad dwukrotna podwyżka ceny docelowej </a:t>
            </a:r>
            <a:r>
              <a:rPr lang="pl-PL" sz="1200" dirty="0">
                <a:solidFill>
                  <a:schemeClr val="tx1"/>
                </a:solidFill>
                <a:latin typeface="Aptos" panose="020B0004020202020204" pitchFamily="34" charset="0"/>
                <a:ea typeface="Red Hat Text" panose="02010503040201060303" pitchFamily="2" charset="0"/>
                <a:cs typeface="Red Hat Text" panose="02010503040201060303" pitchFamily="2" charset="0"/>
              </a:rPr>
              <a:t>na 8,82 zł (z 5,44 zł) </a:t>
            </a:r>
            <a:endParaRPr lang="pl-PL" sz="1200" dirty="0">
              <a:solidFill>
                <a:schemeClr val="tx1"/>
              </a:solidFill>
              <a:latin typeface="Aptos"/>
              <a:ea typeface="Red Hat Text" panose="02010503040201060303" pitchFamily="2" charset="0"/>
              <a:cs typeface="Red Hat Text" panose="02010503040201060303" pitchFamily="2" charset="0"/>
            </a:endParaRPr>
          </a:p>
        </p:txBody>
      </p:sp>
    </p:spTree>
    <p:extLst>
      <p:ext uri="{BB962C8B-B14F-4D97-AF65-F5344CB8AC3E}">
        <p14:creationId xmlns:p14="http://schemas.microsoft.com/office/powerpoint/2010/main" val="671900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6E32-0E8C-456E-E497-04B7977A465E}"/>
            </a:ext>
          </a:extLst>
        </p:cNvPr>
        <p:cNvGrpSpPr/>
        <p:nvPr/>
      </p:nvGrpSpPr>
      <p:grpSpPr>
        <a:xfrm>
          <a:off x="0" y="0"/>
          <a:ext cx="0" cy="0"/>
          <a:chOff x="0" y="0"/>
          <a:chExt cx="0" cy="0"/>
        </a:xfrm>
      </p:grpSpPr>
      <p:pic>
        <p:nvPicPr>
          <p:cNvPr id="16" name="Obraz 15" descr="Obraz zawierający Neon, lampa, światło, noc&#10;&#10;Opis wygenerowany automatycznie">
            <a:extLst>
              <a:ext uri="{FF2B5EF4-FFF2-40B4-BE49-F238E27FC236}">
                <a16:creationId xmlns:a16="http://schemas.microsoft.com/office/drawing/2014/main" id="{84BC276D-E6DB-D610-EA3D-4F5B115454F7}"/>
              </a:ext>
            </a:extLst>
          </p:cNvPr>
          <p:cNvPicPr>
            <a:picLocks noChangeAspect="1"/>
          </p:cNvPicPr>
          <p:nvPr/>
        </p:nvPicPr>
        <p:blipFill rotWithShape="1">
          <a:blip r:embed="rId2">
            <a:extLst>
              <a:ext uri="{28A0092B-C50C-407E-A947-70E740481C1C}">
                <a14:useLocalDpi xmlns:a14="http://schemas.microsoft.com/office/drawing/2010/main" val="0"/>
              </a:ext>
            </a:extLst>
          </a:blip>
          <a:srcRect l="19292" r="8400" b="16715"/>
          <a:stretch/>
        </p:blipFill>
        <p:spPr>
          <a:xfrm>
            <a:off x="6399485" y="1923210"/>
            <a:ext cx="5256273" cy="4036194"/>
          </a:xfrm>
          <a:prstGeom prst="roundRect">
            <a:avLst>
              <a:gd name="adj" fmla="val 8143"/>
            </a:avLst>
          </a:prstGeom>
        </p:spPr>
      </p:pic>
      <p:sp>
        <p:nvSpPr>
          <p:cNvPr id="14" name="Rectangle 1">
            <a:extLst>
              <a:ext uri="{FF2B5EF4-FFF2-40B4-BE49-F238E27FC236}">
                <a16:creationId xmlns:a16="http://schemas.microsoft.com/office/drawing/2014/main" id="{9203E651-A1DD-62B8-BC1C-F888B6802623}"/>
              </a:ext>
            </a:extLst>
          </p:cNvPr>
          <p:cNvSpPr>
            <a:spLocks noGrp="1" noChangeArrowheads="1"/>
          </p:cNvSpPr>
          <p:nvPr>
            <p:ph idx="1"/>
          </p:nvPr>
        </p:nvSpPr>
        <p:spPr bwMode="auto">
          <a:xfrm>
            <a:off x="497579" y="1859090"/>
            <a:ext cx="4871126" cy="162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buNone/>
            </a:pPr>
            <a:r>
              <a:rPr lang="pl-PL" sz="1200" b="1" dirty="0">
                <a:latin typeface="Aptos" panose="020B0004020202020204" pitchFamily="34" charset="0"/>
                <a:ea typeface="Red Hat Text" panose="02010503040201060303" pitchFamily="2" charset="0"/>
                <a:cs typeface="Red Hat Text" panose="02010503040201060303" pitchFamily="2" charset="0"/>
              </a:rPr>
              <a:t>W 2025 roku rynek gastronomiczny w Polsce potwierdził trwałe odbicie po okresie pandemii i wysokiej inflacji</a:t>
            </a:r>
            <a:r>
              <a:rPr lang="pl-PL" sz="1200" dirty="0">
                <a:latin typeface="Aptos" panose="020B0004020202020204" pitchFamily="34" charset="0"/>
                <a:ea typeface="Red Hat Text" panose="02010503040201060303" pitchFamily="2" charset="0"/>
                <a:cs typeface="Red Hat Text" panose="02010503040201060303" pitchFamily="2" charset="0"/>
              </a:rPr>
              <a:t>. </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Wzrost liczby klientów oraz poprawa skłonności do wydatków konsumenckich przełożyły się na wyraźną poprawę wyników sektora.</a:t>
            </a:r>
          </a:p>
          <a:p>
            <a:pPr marL="0" indent="0">
              <a:spcBef>
                <a:spcPts val="600"/>
              </a:spcBef>
              <a:buClr>
                <a:srgbClr val="FF6600"/>
              </a:buClr>
              <a:buNone/>
            </a:pPr>
            <a:r>
              <a:rPr lang="pl-PL" sz="1200" dirty="0">
                <a:latin typeface="Aptos" panose="020B0004020202020204" pitchFamily="34" charset="0"/>
                <a:ea typeface="Red Hat Text" panose="02010503040201060303" pitchFamily="2" charset="0"/>
                <a:cs typeface="Red Hat Text" panose="02010503040201060303" pitchFamily="2" charset="0"/>
              </a:rPr>
              <a:t>Jedzenie poza domem coraz częściej staje się elementem codziennego stylu życia, a nie okazjonalnym wydatkiem, co wspiera dalszy rozwój rynku. Obecne warunki rynkowe sprzyjają podmiotom skalowalnym o silnych markach – takim jak Mex Polska</a:t>
            </a:r>
          </a:p>
        </p:txBody>
      </p:sp>
      <p:pic>
        <p:nvPicPr>
          <p:cNvPr id="5" name="Obraz 4">
            <a:extLst>
              <a:ext uri="{FF2B5EF4-FFF2-40B4-BE49-F238E27FC236}">
                <a16:creationId xmlns:a16="http://schemas.microsoft.com/office/drawing/2014/main" id="{F1A37805-A97C-6125-3595-5A2FDABFE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6" name="Prostokąt: zaokrąglone rogi 5">
            <a:extLst>
              <a:ext uri="{FF2B5EF4-FFF2-40B4-BE49-F238E27FC236}">
                <a16:creationId xmlns:a16="http://schemas.microsoft.com/office/drawing/2014/main" id="{E69A7112-3C87-05F9-41B8-BD60AE03CD77}"/>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62BBC31C-E8F3-F549-A6D6-BD1E3E73BC31}"/>
              </a:ext>
            </a:extLst>
          </p:cNvPr>
          <p:cNvSpPr txBox="1"/>
          <p:nvPr/>
        </p:nvSpPr>
        <p:spPr>
          <a:xfrm>
            <a:off x="497579" y="569603"/>
            <a:ext cx="3413518"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Branża HoReCa</a:t>
            </a:r>
          </a:p>
        </p:txBody>
      </p:sp>
      <p:sp>
        <p:nvSpPr>
          <p:cNvPr id="11" name="pole tekstowe 10">
            <a:extLst>
              <a:ext uri="{FF2B5EF4-FFF2-40B4-BE49-F238E27FC236}">
                <a16:creationId xmlns:a16="http://schemas.microsoft.com/office/drawing/2014/main" id="{0C95242D-3ED9-1861-3F1D-92DCA2E1579C}"/>
              </a:ext>
            </a:extLst>
          </p:cNvPr>
          <p:cNvSpPr txBox="1"/>
          <p:nvPr/>
        </p:nvSpPr>
        <p:spPr>
          <a:xfrm>
            <a:off x="497579" y="1087773"/>
            <a:ext cx="8441884" cy="369332"/>
          </a:xfrm>
          <a:prstGeom prst="rect">
            <a:avLst/>
          </a:prstGeom>
          <a:noFill/>
        </p:spPr>
        <p:txBody>
          <a:bodyPr wrap="square" rtlCol="0">
            <a:spAutoFit/>
          </a:bodyPr>
          <a:lstStyle/>
          <a:p>
            <a:r>
              <a:rPr lang="pl-PL" dirty="0">
                <a:solidFill>
                  <a:srgbClr val="EE771A"/>
                </a:solidFill>
                <a:latin typeface="Aptos" panose="020B0004020202020204" pitchFamily="34" charset="0"/>
                <a:ea typeface="Red Hat Text Medium" panose="02010503040201060303" pitchFamily="2" charset="0"/>
                <a:cs typeface="Red Hat Text Medium" panose="02010503040201060303" pitchFamily="2" charset="0"/>
              </a:rPr>
              <a:t>OD KILKU LAT RYNEK ROŚNIE O OKOŁO 8% R/R</a:t>
            </a:r>
            <a:endParaRPr lang="en-US" dirty="0">
              <a:solidFill>
                <a:srgbClr val="EE771A"/>
              </a:solidFill>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13" name="Rectangle 1">
            <a:extLst>
              <a:ext uri="{FF2B5EF4-FFF2-40B4-BE49-F238E27FC236}">
                <a16:creationId xmlns:a16="http://schemas.microsoft.com/office/drawing/2014/main" id="{D142E8E1-2F2F-69F9-9D32-91BC136C2F70}"/>
              </a:ext>
            </a:extLst>
          </p:cNvPr>
          <p:cNvSpPr txBox="1">
            <a:spLocks noChangeArrowheads="1"/>
          </p:cNvSpPr>
          <p:nvPr/>
        </p:nvSpPr>
        <p:spPr bwMode="auto">
          <a:xfrm>
            <a:off x="497579" y="3861481"/>
            <a:ext cx="5256273" cy="211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FF6600"/>
              </a:buClr>
              <a:buFont typeface="Arial" panose="020B0604020202020204" pitchFamily="34" charset="0"/>
              <a:buNone/>
            </a:pPr>
            <a:r>
              <a:rPr lang="pl-PL" sz="1400" b="1" dirty="0">
                <a:latin typeface="Aptos" panose="020B0004020202020204" pitchFamily="34" charset="0"/>
                <a:ea typeface="Red Hat Text" panose="02010503040201060303" pitchFamily="2" charset="0"/>
                <a:cs typeface="Red Hat Text" panose="02010503040201060303" pitchFamily="2" charset="0"/>
              </a:rPr>
              <a:t>Kluczowe obserwacje 2025:</a:t>
            </a:r>
            <a:endParaRPr lang="pl-PL" sz="1400" dirty="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dynamiczny powrót klientów do gastronomii i segmentu HoReCa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rosnąca częstotliwość wizyt w restauracjach i barach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większa skłonność do wydatków na doświadczenia i jakość </a:t>
            </a:r>
          </a:p>
          <a:p>
            <a:pPr>
              <a:spcBef>
                <a:spcPts val="600"/>
              </a:spcBef>
              <a:buClr>
                <a:srgbClr val="FF6600"/>
              </a:buClr>
            </a:pPr>
            <a:endParaRPr lang="pl-PL" sz="1050" dirty="0">
              <a:latin typeface="Aptos" panose="020B0004020202020204" pitchFamily="34" charset="0"/>
              <a:ea typeface="Red Hat Text" panose="02010503040201060303" pitchFamily="2" charset="0"/>
              <a:cs typeface="Red Hat Text" panose="02010503040201060303" pitchFamily="2" charset="0"/>
            </a:endParaRPr>
          </a:p>
          <a:p>
            <a:pPr marL="0" indent="0">
              <a:spcBef>
                <a:spcPts val="600"/>
              </a:spcBef>
              <a:buClr>
                <a:srgbClr val="FF6600"/>
              </a:buClr>
              <a:buFont typeface="Arial" panose="020B0604020202020204" pitchFamily="34" charset="0"/>
              <a:buNone/>
            </a:pPr>
            <a:r>
              <a:rPr lang="pl-PL" sz="1400" b="1" dirty="0">
                <a:latin typeface="Aptos" panose="020B0004020202020204" pitchFamily="34" charset="0"/>
                <a:ea typeface="Red Hat Text" panose="02010503040201060303" pitchFamily="2" charset="0"/>
                <a:cs typeface="Red Hat Text" panose="02010503040201060303" pitchFamily="2" charset="0"/>
              </a:rPr>
              <a:t>Zmiany po stronie konsumenta:</a:t>
            </a:r>
            <a:endParaRPr lang="pl-PL" sz="1400" dirty="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gastronomia jako element lifestyle (spotkania, rozrywka)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większe znaczenie jakości i doświadczenia </a:t>
            </a:r>
          </a:p>
          <a:p>
            <a:pPr>
              <a:spcBef>
                <a:spcPts val="600"/>
              </a:spcBef>
              <a:buClr>
                <a:srgbClr val="FF6600"/>
              </a:buClr>
            </a:pPr>
            <a:r>
              <a:rPr lang="pl-PL" sz="1050" dirty="0">
                <a:latin typeface="Aptos" panose="020B0004020202020204" pitchFamily="34" charset="0"/>
                <a:ea typeface="Red Hat Text" panose="02010503040201060303" pitchFamily="2" charset="0"/>
                <a:cs typeface="Red Hat Text" panose="02010503040201060303" pitchFamily="2" charset="0"/>
              </a:rPr>
              <a:t>rosnąca popularność konceptów tematycznych i </a:t>
            </a:r>
            <a:r>
              <a:rPr lang="pl-PL" sz="1050" dirty="0" err="1">
                <a:latin typeface="Aptos" panose="020B0004020202020204" pitchFamily="34" charset="0"/>
                <a:ea typeface="Red Hat Text" panose="02010503040201060303" pitchFamily="2" charset="0"/>
                <a:cs typeface="Red Hat Text" panose="02010503040201060303" pitchFamily="2" charset="0"/>
              </a:rPr>
              <a:t>multibrandowych</a:t>
            </a:r>
            <a:endParaRPr lang="pl-PL" sz="1050" dirty="0">
              <a:latin typeface="Aptos" panose="020B0004020202020204" pitchFamily="34" charset="0"/>
              <a:ea typeface="Red Hat Text" panose="02010503040201060303" pitchFamily="2" charset="0"/>
              <a:cs typeface="Red Hat Text" panose="02010503040201060303" pitchFamily="2" charset="0"/>
            </a:endParaRPr>
          </a:p>
        </p:txBody>
      </p:sp>
    </p:spTree>
    <p:extLst>
      <p:ext uri="{BB962C8B-B14F-4D97-AF65-F5344CB8AC3E}">
        <p14:creationId xmlns:p14="http://schemas.microsoft.com/office/powerpoint/2010/main" val="1973202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4EADB-B126-ED01-4A6E-56C75AFF588C}"/>
            </a:ext>
          </a:extLst>
        </p:cNvPr>
        <p:cNvGrpSpPr/>
        <p:nvPr/>
      </p:nvGrpSpPr>
      <p:grpSpPr>
        <a:xfrm>
          <a:off x="0" y="0"/>
          <a:ext cx="0" cy="0"/>
          <a:chOff x="0" y="0"/>
          <a:chExt cx="0" cy="0"/>
        </a:xfrm>
      </p:grpSpPr>
      <p:sp>
        <p:nvSpPr>
          <p:cNvPr id="13" name="Prostokąt 12">
            <a:extLst>
              <a:ext uri="{FF2B5EF4-FFF2-40B4-BE49-F238E27FC236}">
                <a16:creationId xmlns:a16="http://schemas.microsoft.com/office/drawing/2014/main" id="{9BB45DEE-3474-06FF-70A6-B3764C1F451E}"/>
              </a:ext>
            </a:extLst>
          </p:cNvPr>
          <p:cNvSpPr/>
          <p:nvPr/>
        </p:nvSpPr>
        <p:spPr>
          <a:xfrm>
            <a:off x="5323439" y="0"/>
            <a:ext cx="686856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1">
            <a:extLst>
              <a:ext uri="{FF2B5EF4-FFF2-40B4-BE49-F238E27FC236}">
                <a16:creationId xmlns:a16="http://schemas.microsoft.com/office/drawing/2014/main" id="{E2D18DA1-3C31-78E7-B9F8-149465B8BBFC}"/>
              </a:ext>
            </a:extLst>
          </p:cNvPr>
          <p:cNvSpPr>
            <a:spLocks noGrp="1" noChangeArrowheads="1"/>
          </p:cNvSpPr>
          <p:nvPr>
            <p:ph idx="1"/>
          </p:nvPr>
        </p:nvSpPr>
        <p:spPr bwMode="auto">
          <a:xfrm>
            <a:off x="495576" y="1893343"/>
            <a:ext cx="4625027" cy="452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lnSpc>
                <a:spcPct val="150000"/>
              </a:lnSpc>
              <a:spcBef>
                <a:spcPts val="600"/>
              </a:spcBef>
              <a:buNone/>
            </a:pPr>
            <a:r>
              <a:rPr lang="pl-PL" sz="1200" dirty="0">
                <a:latin typeface="Aptos" panose="020B0004020202020204" pitchFamily="34" charset="0"/>
                <a:ea typeface="Red Hat Text" panose="02010503040201060303" pitchFamily="2" charset="0"/>
                <a:cs typeface="Red Hat Text" panose="02010503040201060303" pitchFamily="2" charset="0"/>
              </a:rPr>
              <a:t>W 2026 roku branża HoReCa w Polsce wchodzi w etap stabilnego wzrostu wspieranego przez poprawę sytuacji makroekonomicznej oraz rosnące dochody konsumentów. </a:t>
            </a:r>
          </a:p>
          <a:p>
            <a:pPr marL="0" indent="0">
              <a:lnSpc>
                <a:spcPct val="150000"/>
              </a:lnSpc>
              <a:spcBef>
                <a:spcPts val="600"/>
              </a:spcBef>
              <a:buNone/>
            </a:pPr>
            <a:r>
              <a:rPr lang="pl-PL" sz="1200" dirty="0">
                <a:latin typeface="Aptos" panose="020B0004020202020204" pitchFamily="34" charset="0"/>
                <a:ea typeface="Red Hat Text" panose="02010503040201060303" pitchFamily="2" charset="0"/>
                <a:cs typeface="Red Hat Text" panose="02010503040201060303" pitchFamily="2" charset="0"/>
              </a:rPr>
              <a:t>Prognozowany wzrost gospodarczy na poziomie ok. </a:t>
            </a:r>
            <a:r>
              <a:rPr lang="pl-PL" sz="1200" b="1" dirty="0">
                <a:latin typeface="Aptos" panose="020B0004020202020204" pitchFamily="34" charset="0"/>
                <a:ea typeface="Red Hat Text" panose="02010503040201060303" pitchFamily="2" charset="0"/>
                <a:cs typeface="Red Hat Text" panose="02010503040201060303" pitchFamily="2" charset="0"/>
              </a:rPr>
              <a:t>3,5–3,7% PKB </a:t>
            </a:r>
            <a:r>
              <a:rPr lang="pl-PL" sz="1200" dirty="0">
                <a:latin typeface="Aptos" panose="020B0004020202020204" pitchFamily="34" charset="0"/>
                <a:ea typeface="Red Hat Text" panose="02010503040201060303" pitchFamily="2" charset="0"/>
                <a:cs typeface="Red Hat Text" panose="02010503040201060303" pitchFamily="2" charset="0"/>
              </a:rPr>
              <a:t>sprzyja dalszemu rozwojowi sektora usług, w tym gastronomii.</a:t>
            </a:r>
          </a:p>
          <a:p>
            <a:pPr marL="0" indent="0">
              <a:lnSpc>
                <a:spcPct val="150000"/>
              </a:lnSpc>
              <a:spcBef>
                <a:spcPts val="600"/>
              </a:spcBef>
              <a:buNone/>
            </a:pPr>
            <a:r>
              <a:rPr lang="pl-PL" sz="1200" dirty="0">
                <a:latin typeface="Aptos" panose="020B0004020202020204" pitchFamily="34" charset="0"/>
                <a:ea typeface="Red Hat Text" panose="02010503040201060303" pitchFamily="2" charset="0"/>
                <a:cs typeface="Red Hat Text" panose="02010503040201060303" pitchFamily="2" charset="0"/>
              </a:rPr>
              <a:t>Jednocześnie rynek staje się coraz bardziej wymagający – kluczowe znaczenie mają efektywność operacyjna, silna marka oraz zdolność do szybkiego dostosowania się do trendów. </a:t>
            </a:r>
          </a:p>
          <a:p>
            <a:pPr marL="0" indent="0">
              <a:lnSpc>
                <a:spcPct val="150000"/>
              </a:lnSpc>
              <a:spcBef>
                <a:spcPts val="600"/>
              </a:spcBef>
              <a:buNone/>
            </a:pPr>
            <a:r>
              <a:rPr lang="pl-PL" sz="1200" b="1" dirty="0">
                <a:latin typeface="Aptos" panose="020B0004020202020204" pitchFamily="34" charset="0"/>
                <a:ea typeface="Red Hat Text" panose="02010503040201060303" pitchFamily="2" charset="0"/>
                <a:cs typeface="Red Hat Text" panose="02010503040201060303" pitchFamily="2" charset="0"/>
              </a:rPr>
              <a:t>Pokolenie Gen Z zmienia dotychczasowe zasady </a:t>
            </a:r>
            <a:r>
              <a:rPr lang="pl-PL" sz="1200" dirty="0">
                <a:latin typeface="Aptos" panose="020B0004020202020204" pitchFamily="34" charset="0"/>
                <a:ea typeface="Red Hat Text" panose="02010503040201060303" pitchFamily="2" charset="0"/>
                <a:cs typeface="Red Hat Text" panose="02010503040201060303" pitchFamily="2" charset="0"/>
              </a:rPr>
              <a:t>funkcjonowania rynku, wprowadzając nowe wzorce konsumpcji, większą cyfryzację wyborów oraz odmienny sposób budowania lojalności wobec marek, co dodatkowo przyspiesza konieczność adaptacji po stronie operatorów. </a:t>
            </a:r>
          </a:p>
          <a:p>
            <a:pPr marL="0" indent="0">
              <a:lnSpc>
                <a:spcPct val="150000"/>
              </a:lnSpc>
              <a:spcBef>
                <a:spcPts val="600"/>
              </a:spcBef>
              <a:buNone/>
            </a:pPr>
            <a:r>
              <a:rPr lang="pl-PL" sz="1200" dirty="0">
                <a:latin typeface="Aptos" panose="020B0004020202020204" pitchFamily="34" charset="0"/>
                <a:ea typeface="Red Hat Text" panose="02010503040201060303" pitchFamily="2" charset="0"/>
                <a:cs typeface="Red Hat Text" panose="02010503040201060303" pitchFamily="2" charset="0"/>
              </a:rPr>
              <a:t>Model multibrandowy Grupy pozwala efektywnie adresować większość kluczowych trendów rynkowych.</a:t>
            </a:r>
            <a:endParaRPr lang="pl-PL" sz="1050" dirty="0">
              <a:latin typeface="Aptos" panose="020B0004020202020204" pitchFamily="34" charset="0"/>
              <a:ea typeface="Red Hat Text" panose="02010503040201060303" pitchFamily="2" charset="0"/>
              <a:cs typeface="Red Hat Text" panose="02010503040201060303" pitchFamily="2" charset="0"/>
            </a:endParaRPr>
          </a:p>
        </p:txBody>
      </p:sp>
      <p:pic>
        <p:nvPicPr>
          <p:cNvPr id="4" name="Obraz 3">
            <a:extLst>
              <a:ext uri="{FF2B5EF4-FFF2-40B4-BE49-F238E27FC236}">
                <a16:creationId xmlns:a16="http://schemas.microsoft.com/office/drawing/2014/main" id="{F2B89815-755C-A083-CE96-23D27A705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5" name="Prostokąt: zaokrąglone rogi 4">
            <a:extLst>
              <a:ext uri="{FF2B5EF4-FFF2-40B4-BE49-F238E27FC236}">
                <a16:creationId xmlns:a16="http://schemas.microsoft.com/office/drawing/2014/main" id="{740918C9-D81F-6333-247C-4131709D2532}"/>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09259FA8-ED66-9CD3-D671-794966AF89FA}"/>
              </a:ext>
            </a:extLst>
          </p:cNvPr>
          <p:cNvSpPr txBox="1"/>
          <p:nvPr/>
        </p:nvSpPr>
        <p:spPr>
          <a:xfrm>
            <a:off x="497579" y="569603"/>
            <a:ext cx="3413518" cy="584775"/>
          </a:xfrm>
          <a:prstGeom prst="rect">
            <a:avLst/>
          </a:prstGeom>
          <a:noFill/>
        </p:spPr>
        <p:txBody>
          <a:bodyPr wrap="square" rtlCol="0">
            <a:spAutoFit/>
          </a:bodyPr>
          <a:lstStyle/>
          <a:p>
            <a:r>
              <a:rPr lang="pl-PL" sz="3200" b="1">
                <a:latin typeface="Aptos" panose="020B0004020202020204" pitchFamily="34" charset="0"/>
                <a:ea typeface="Red Hat Text Medium" panose="02010503040201060303" pitchFamily="2" charset="0"/>
                <a:cs typeface="Red Hat Text Medium" panose="02010503040201060303" pitchFamily="2" charset="0"/>
              </a:rPr>
              <a:t>Trendy 2026</a:t>
            </a:r>
          </a:p>
        </p:txBody>
      </p:sp>
      <p:sp>
        <p:nvSpPr>
          <p:cNvPr id="7" name="pole tekstowe 6">
            <a:extLst>
              <a:ext uri="{FF2B5EF4-FFF2-40B4-BE49-F238E27FC236}">
                <a16:creationId xmlns:a16="http://schemas.microsoft.com/office/drawing/2014/main" id="{E28496DC-3DDD-4AEC-2EA8-7149D6F55C22}"/>
              </a:ext>
            </a:extLst>
          </p:cNvPr>
          <p:cNvSpPr txBox="1"/>
          <p:nvPr/>
        </p:nvSpPr>
        <p:spPr>
          <a:xfrm>
            <a:off x="497579" y="1087773"/>
            <a:ext cx="8441884" cy="369332"/>
          </a:xfrm>
          <a:prstGeom prst="rect">
            <a:avLst/>
          </a:prstGeom>
          <a:noFill/>
        </p:spPr>
        <p:txBody>
          <a:bodyPr wrap="square" rtlCol="0">
            <a:spAutoFit/>
          </a:bodyPr>
          <a:lstStyle/>
          <a:p>
            <a:r>
              <a:rPr lang="en-US">
                <a:solidFill>
                  <a:srgbClr val="EE771A"/>
                </a:solidFill>
                <a:latin typeface="Aptos" panose="020B0004020202020204" pitchFamily="34" charset="0"/>
                <a:ea typeface="Red Hat Text Medium" panose="02010503040201060303" pitchFamily="2" charset="0"/>
                <a:cs typeface="Red Hat Text Medium" panose="02010503040201060303" pitchFamily="2" charset="0"/>
              </a:rPr>
              <a:t>KIERUNKI RYNKU</a:t>
            </a:r>
          </a:p>
        </p:txBody>
      </p:sp>
      <p:sp>
        <p:nvSpPr>
          <p:cNvPr id="12" name="Rectangle 1">
            <a:extLst>
              <a:ext uri="{FF2B5EF4-FFF2-40B4-BE49-F238E27FC236}">
                <a16:creationId xmlns:a16="http://schemas.microsoft.com/office/drawing/2014/main" id="{596DABE4-E5B3-7DD4-1770-8AEB5D5C0CC0}"/>
              </a:ext>
            </a:extLst>
          </p:cNvPr>
          <p:cNvSpPr txBox="1">
            <a:spLocks noChangeArrowheads="1"/>
          </p:cNvSpPr>
          <p:nvPr/>
        </p:nvSpPr>
        <p:spPr bwMode="auto">
          <a:xfrm>
            <a:off x="6182502" y="1396100"/>
            <a:ext cx="5513922" cy="4469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FF6600"/>
              </a:buClr>
              <a:buFont typeface="Arial" panose="020B0604020202020204" pitchFamily="34" charset="0"/>
              <a:buNone/>
            </a:pPr>
            <a:r>
              <a:rPr lang="pl-PL" sz="1600" b="1">
                <a:latin typeface="Aptos" panose="020B0004020202020204" pitchFamily="34" charset="0"/>
                <a:ea typeface="Red Hat Text" panose="02010503040201060303" pitchFamily="2" charset="0"/>
                <a:cs typeface="Red Hat Text" panose="02010503040201060303" pitchFamily="2" charset="0"/>
              </a:rPr>
              <a:t>Kluczowe trendy 2026:</a:t>
            </a:r>
            <a:endParaRPr lang="pl-PL" sz="160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dalszy rozwój segmentu </a:t>
            </a:r>
            <a:r>
              <a:rPr lang="pl-PL" sz="1050" b="1" err="1">
                <a:latin typeface="Aptos" panose="020B0004020202020204" pitchFamily="34" charset="0"/>
                <a:ea typeface="Red Hat Text" panose="02010503040201060303" pitchFamily="2" charset="0"/>
                <a:cs typeface="Red Hat Text" panose="02010503040201060303" pitchFamily="2" charset="0"/>
              </a:rPr>
              <a:t>delivery</a:t>
            </a:r>
            <a:r>
              <a:rPr lang="pl-PL" sz="1050" b="1">
                <a:latin typeface="Aptos" panose="020B0004020202020204" pitchFamily="34" charset="0"/>
                <a:ea typeface="Red Hat Text" panose="02010503040201060303" pitchFamily="2" charset="0"/>
                <a:cs typeface="Red Hat Text" panose="02010503040201060303" pitchFamily="2" charset="0"/>
              </a:rPr>
              <a:t> i food-to-go</a:t>
            </a:r>
            <a:r>
              <a:rPr lang="pl-PL" sz="1050">
                <a:latin typeface="Aptos" panose="020B0004020202020204" pitchFamily="34" charset="0"/>
                <a:ea typeface="Red Hat Text" panose="02010503040201060303" pitchFamily="2" charset="0"/>
                <a:cs typeface="Red Hat Text" panose="02010503040201060303" pitchFamily="2" charset="0"/>
              </a:rPr>
              <a:t> </a:t>
            </a: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rosnące znaczenie konceptów </a:t>
            </a:r>
            <a:r>
              <a:rPr lang="pl-PL" sz="1050" err="1">
                <a:latin typeface="Aptos" panose="020B0004020202020204" pitchFamily="34" charset="0"/>
                <a:ea typeface="Red Hat Text" panose="02010503040201060303" pitchFamily="2" charset="0"/>
                <a:cs typeface="Red Hat Text" panose="02010503040201060303" pitchFamily="2" charset="0"/>
              </a:rPr>
              <a:t>doświadczeniowych</a:t>
            </a:r>
            <a:r>
              <a:rPr lang="pl-PL" sz="1050">
                <a:latin typeface="Aptos" panose="020B0004020202020204" pitchFamily="34" charset="0"/>
                <a:ea typeface="Red Hat Text" panose="02010503040201060303" pitchFamily="2" charset="0"/>
                <a:cs typeface="Red Hat Text" panose="02010503040201060303" pitchFamily="2" charset="0"/>
              </a:rPr>
              <a:t> (</a:t>
            </a:r>
            <a:r>
              <a:rPr lang="pl-PL" sz="1050" err="1">
                <a:latin typeface="Aptos" panose="020B0004020202020204" pitchFamily="34" charset="0"/>
                <a:ea typeface="Red Hat Text" panose="02010503040201060303" pitchFamily="2" charset="0"/>
                <a:cs typeface="Red Hat Text" panose="02010503040201060303" pitchFamily="2" charset="0"/>
              </a:rPr>
              <a:t>nightlife</a:t>
            </a:r>
            <a:r>
              <a:rPr lang="pl-PL" sz="1050">
                <a:latin typeface="Aptos" panose="020B0004020202020204" pitchFamily="34" charset="0"/>
                <a:ea typeface="Red Hat Text" panose="02010503040201060303" pitchFamily="2" charset="0"/>
                <a:cs typeface="Red Hat Text" panose="02010503040201060303" pitchFamily="2" charset="0"/>
              </a:rPr>
              <a:t>, casual </a:t>
            </a:r>
            <a:r>
              <a:rPr lang="pl-PL" sz="1050" err="1">
                <a:latin typeface="Aptos" panose="020B0004020202020204" pitchFamily="34" charset="0"/>
                <a:ea typeface="Red Hat Text" panose="02010503040201060303" pitchFamily="2" charset="0"/>
                <a:cs typeface="Red Hat Text" panose="02010503040201060303" pitchFamily="2" charset="0"/>
              </a:rPr>
              <a:t>dining</a:t>
            </a:r>
            <a:r>
              <a:rPr lang="pl-PL" sz="1050">
                <a:latin typeface="Aptos" panose="020B0004020202020204" pitchFamily="34" charset="0"/>
                <a:ea typeface="Red Hat Text" panose="02010503040201060303" pitchFamily="2" charset="0"/>
                <a:cs typeface="Red Hat Text" panose="02010503040201060303" pitchFamily="2" charset="0"/>
              </a:rPr>
              <a:t>) </a:t>
            </a: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rozwój oferty </a:t>
            </a:r>
            <a:r>
              <a:rPr lang="pl-PL" sz="1050" err="1">
                <a:latin typeface="Aptos" panose="020B0004020202020204" pitchFamily="34" charset="0"/>
                <a:ea typeface="Red Hat Text" panose="02010503040201060303" pitchFamily="2" charset="0"/>
                <a:cs typeface="Red Hat Text" panose="02010503040201060303" pitchFamily="2" charset="0"/>
              </a:rPr>
              <a:t>premium</a:t>
            </a:r>
            <a:r>
              <a:rPr lang="pl-PL" sz="1050">
                <a:latin typeface="Aptos" panose="020B0004020202020204" pitchFamily="34" charset="0"/>
                <a:ea typeface="Red Hat Text" panose="02010503040201060303" pitchFamily="2" charset="0"/>
                <a:cs typeface="Red Hat Text" panose="02010503040201060303" pitchFamily="2" charset="0"/>
              </a:rPr>
              <a:t> i „</a:t>
            </a:r>
            <a:r>
              <a:rPr lang="pl-PL" sz="1050" err="1">
                <a:latin typeface="Aptos" panose="020B0004020202020204" pitchFamily="34" charset="0"/>
                <a:ea typeface="Red Hat Text" panose="02010503040201060303" pitchFamily="2" charset="0"/>
                <a:cs typeface="Red Hat Text" panose="02010503040201060303" pitchFamily="2" charset="0"/>
              </a:rPr>
              <a:t>value</a:t>
            </a:r>
            <a:r>
              <a:rPr lang="pl-PL" sz="1050">
                <a:latin typeface="Aptos" panose="020B0004020202020204" pitchFamily="34" charset="0"/>
                <a:ea typeface="Red Hat Text" panose="02010503040201060303" pitchFamily="2" charset="0"/>
                <a:cs typeface="Red Hat Text" panose="02010503040201060303" pitchFamily="2" charset="0"/>
              </a:rPr>
              <a:t> for </a:t>
            </a:r>
            <a:r>
              <a:rPr lang="pl-PL" sz="1050" err="1">
                <a:latin typeface="Aptos" panose="020B0004020202020204" pitchFamily="34" charset="0"/>
                <a:ea typeface="Red Hat Text" panose="02010503040201060303" pitchFamily="2" charset="0"/>
                <a:cs typeface="Red Hat Text" panose="02010503040201060303" pitchFamily="2" charset="0"/>
              </a:rPr>
              <a:t>money</a:t>
            </a:r>
            <a:r>
              <a:rPr lang="pl-PL" sz="1050">
                <a:latin typeface="Aptos" panose="020B0004020202020204" pitchFamily="34" charset="0"/>
                <a:ea typeface="Red Hat Text" panose="02010503040201060303" pitchFamily="2" charset="0"/>
                <a:cs typeface="Red Hat Text" panose="02010503040201060303" pitchFamily="2" charset="0"/>
              </a:rPr>
              <a:t>” jednocześnie </a:t>
            </a: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digitalizacja decyzji zakupowych (aplikacje, opinie online) </a:t>
            </a:r>
          </a:p>
          <a:p>
            <a:pPr>
              <a:spcBef>
                <a:spcPts val="600"/>
              </a:spcBef>
              <a:buClr>
                <a:srgbClr val="FF6600"/>
              </a:buClr>
            </a:pPr>
            <a:endParaRPr lang="pl-PL" sz="105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endParaRPr lang="pl-PL" sz="105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endParaRPr lang="pl-PL" sz="1050">
              <a:latin typeface="Aptos" panose="020B0004020202020204" pitchFamily="34" charset="0"/>
              <a:ea typeface="Red Hat Text" panose="02010503040201060303" pitchFamily="2" charset="0"/>
              <a:cs typeface="Red Hat Text" panose="02010503040201060303" pitchFamily="2" charset="0"/>
            </a:endParaRPr>
          </a:p>
          <a:p>
            <a:pPr marL="0" indent="0">
              <a:spcBef>
                <a:spcPts val="600"/>
              </a:spcBef>
              <a:buClr>
                <a:srgbClr val="FF6600"/>
              </a:buClr>
              <a:buFont typeface="Arial" panose="020B0604020202020204" pitchFamily="34" charset="0"/>
              <a:buNone/>
            </a:pPr>
            <a:r>
              <a:rPr lang="pl-PL" sz="1600" b="1">
                <a:latin typeface="Aptos" panose="020B0004020202020204" pitchFamily="34" charset="0"/>
                <a:ea typeface="Red Hat Text" panose="02010503040201060303" pitchFamily="2" charset="0"/>
                <a:cs typeface="Red Hat Text" panose="02010503040201060303" pitchFamily="2" charset="0"/>
              </a:rPr>
              <a:t>Zmieniające się oczekiwania klientów:</a:t>
            </a:r>
            <a:endParaRPr lang="pl-PL" sz="160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większa otwartość na kuchnie świata i koncepty </a:t>
            </a:r>
            <a:r>
              <a:rPr lang="pl-PL" sz="1050" err="1">
                <a:latin typeface="Aptos" panose="020B0004020202020204" pitchFamily="34" charset="0"/>
                <a:ea typeface="Red Hat Text" panose="02010503040201060303" pitchFamily="2" charset="0"/>
                <a:cs typeface="Red Hat Text" panose="02010503040201060303" pitchFamily="2" charset="0"/>
              </a:rPr>
              <a:t>street</a:t>
            </a:r>
            <a:r>
              <a:rPr lang="pl-PL" sz="1050">
                <a:latin typeface="Aptos" panose="020B0004020202020204" pitchFamily="34" charset="0"/>
                <a:ea typeface="Red Hat Text" panose="02010503040201060303" pitchFamily="2" charset="0"/>
                <a:cs typeface="Red Hat Text" panose="02010503040201060303" pitchFamily="2" charset="0"/>
              </a:rPr>
              <a:t> food </a:t>
            </a: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rosnące znaczenie zdrowej, roślinnej i jakościowej oferty </a:t>
            </a: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oczekiwanie unikalnych doświadczeń, nie tylko produktu </a:t>
            </a:r>
          </a:p>
          <a:p>
            <a:pPr>
              <a:spcBef>
                <a:spcPts val="600"/>
              </a:spcBef>
              <a:buClr>
                <a:srgbClr val="FF6600"/>
              </a:buClr>
            </a:pPr>
            <a:endParaRPr lang="pl-PL" sz="105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endParaRPr lang="pl-PL" sz="105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endParaRPr lang="pl-PL" sz="1050">
              <a:latin typeface="Aptos" panose="020B0004020202020204" pitchFamily="34" charset="0"/>
              <a:ea typeface="Red Hat Text" panose="02010503040201060303" pitchFamily="2" charset="0"/>
              <a:cs typeface="Red Hat Text" panose="02010503040201060303" pitchFamily="2" charset="0"/>
            </a:endParaRPr>
          </a:p>
          <a:p>
            <a:pPr marL="0" indent="0">
              <a:spcBef>
                <a:spcPts val="600"/>
              </a:spcBef>
              <a:buClr>
                <a:srgbClr val="FF6600"/>
              </a:buClr>
              <a:buFont typeface="Arial" panose="020B0604020202020204" pitchFamily="34" charset="0"/>
              <a:buNone/>
            </a:pPr>
            <a:r>
              <a:rPr lang="pl-PL" sz="1600" b="1">
                <a:latin typeface="Aptos" panose="020B0004020202020204" pitchFamily="34" charset="0"/>
                <a:ea typeface="Red Hat Text" panose="02010503040201060303" pitchFamily="2" charset="0"/>
                <a:cs typeface="Red Hat Text" panose="02010503040201060303" pitchFamily="2" charset="0"/>
              </a:rPr>
              <a:t>Implikacje dla rynku:</a:t>
            </a:r>
            <a:endParaRPr lang="pl-PL" sz="1600">
              <a:latin typeface="Aptos" panose="020B0004020202020204" pitchFamily="34" charset="0"/>
              <a:ea typeface="Red Hat Text" panose="02010503040201060303" pitchFamily="2" charset="0"/>
              <a:cs typeface="Red Hat Text" panose="02010503040201060303" pitchFamily="2" charset="0"/>
            </a:endParaRP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przewaga sieci i podmiotów skalowalnych </a:t>
            </a: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rosnące znaczenie silnych marek i konceptów </a:t>
            </a:r>
          </a:p>
          <a:p>
            <a:pPr>
              <a:spcBef>
                <a:spcPts val="600"/>
              </a:spcBef>
              <a:buClr>
                <a:srgbClr val="FF6600"/>
              </a:buClr>
            </a:pPr>
            <a:r>
              <a:rPr lang="pl-PL" sz="1050">
                <a:latin typeface="Aptos" panose="020B0004020202020204" pitchFamily="34" charset="0"/>
                <a:ea typeface="Red Hat Text" panose="02010503040201060303" pitchFamily="2" charset="0"/>
                <a:cs typeface="Red Hat Text" panose="02010503040201060303" pitchFamily="2" charset="0"/>
              </a:rPr>
              <a:t>dalsza profesjonalizacja i konsolidacja rynku</a:t>
            </a:r>
          </a:p>
        </p:txBody>
      </p:sp>
    </p:spTree>
    <p:extLst>
      <p:ext uri="{BB962C8B-B14F-4D97-AF65-F5344CB8AC3E}">
        <p14:creationId xmlns:p14="http://schemas.microsoft.com/office/powerpoint/2010/main" val="956814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78FFB-6890-1767-115E-614D918FD20A}"/>
            </a:ext>
          </a:extLst>
        </p:cNvPr>
        <p:cNvGrpSpPr/>
        <p:nvPr/>
      </p:nvGrpSpPr>
      <p:grpSpPr>
        <a:xfrm>
          <a:off x="0" y="0"/>
          <a:ext cx="0" cy="0"/>
          <a:chOff x="0" y="0"/>
          <a:chExt cx="0" cy="0"/>
        </a:xfrm>
      </p:grpSpPr>
      <p:pic>
        <p:nvPicPr>
          <p:cNvPr id="3" name="Obraz 2" descr="Obraz zawierający butelka, meble, napój, bar&#10;&#10;Zawartość wygenerowana przez sztuczną inteligencję może być niepoprawna.">
            <a:extLst>
              <a:ext uri="{FF2B5EF4-FFF2-40B4-BE49-F238E27FC236}">
                <a16:creationId xmlns:a16="http://schemas.microsoft.com/office/drawing/2014/main" id="{2DA3FE54-56CA-A3D3-C0AF-975EC0647CD9}"/>
              </a:ext>
            </a:extLst>
          </p:cNvPr>
          <p:cNvPicPr>
            <a:picLocks noChangeAspect="1"/>
          </p:cNvPicPr>
          <p:nvPr/>
        </p:nvPicPr>
        <p:blipFill rotWithShape="1">
          <a:blip r:embed="rId2">
            <a:extLst>
              <a:ext uri="{28A0092B-C50C-407E-A947-70E740481C1C}">
                <a14:useLocalDpi xmlns:a14="http://schemas.microsoft.com/office/drawing/2010/main" val="0"/>
              </a:ext>
            </a:extLst>
          </a:blip>
          <a:srcRect l="11817" r="28104"/>
          <a:stretch/>
        </p:blipFill>
        <p:spPr>
          <a:xfrm>
            <a:off x="5967662" y="-47185"/>
            <a:ext cx="6224337" cy="6905185"/>
          </a:xfrm>
          <a:prstGeom prst="rect">
            <a:avLst/>
          </a:prstGeom>
        </p:spPr>
      </p:pic>
      <p:sp>
        <p:nvSpPr>
          <p:cNvPr id="4" name="Prostokąt: zaokrąglone rogi 3">
            <a:extLst>
              <a:ext uri="{FF2B5EF4-FFF2-40B4-BE49-F238E27FC236}">
                <a16:creationId xmlns:a16="http://schemas.microsoft.com/office/drawing/2014/main" id="{DCF3F197-E94D-5B7C-8227-BDCC6C3F580D}"/>
              </a:ext>
            </a:extLst>
          </p:cNvPr>
          <p:cNvSpPr/>
          <p:nvPr/>
        </p:nvSpPr>
        <p:spPr>
          <a:xfrm>
            <a:off x="1" y="-47185"/>
            <a:ext cx="5967662" cy="6905185"/>
          </a:xfrm>
          <a:prstGeom prst="roundRect">
            <a:avLst>
              <a:gd name="adj" fmla="val 0"/>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B001CE2D-DE86-FBE5-D04C-182B4C5B34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3769" y="980698"/>
            <a:ext cx="2066925" cy="285750"/>
          </a:xfrm>
          <a:prstGeom prst="rect">
            <a:avLst/>
          </a:prstGeom>
        </p:spPr>
      </p:pic>
      <p:sp>
        <p:nvSpPr>
          <p:cNvPr id="6" name="pole tekstowe 5">
            <a:extLst>
              <a:ext uri="{FF2B5EF4-FFF2-40B4-BE49-F238E27FC236}">
                <a16:creationId xmlns:a16="http://schemas.microsoft.com/office/drawing/2014/main" id="{18DFF539-58A4-046D-CC5A-04CBE4546C39}"/>
              </a:ext>
            </a:extLst>
          </p:cNvPr>
          <p:cNvSpPr txBox="1"/>
          <p:nvPr/>
        </p:nvSpPr>
        <p:spPr>
          <a:xfrm>
            <a:off x="879547" y="4383790"/>
            <a:ext cx="4896563" cy="1569660"/>
          </a:xfrm>
          <a:prstGeom prst="rect">
            <a:avLst/>
          </a:prstGeom>
          <a:noFill/>
        </p:spPr>
        <p:txBody>
          <a:bodyPr wrap="square" rtlCol="0">
            <a:spAutoFit/>
          </a:bodyPr>
          <a:lstStyle/>
          <a:p>
            <a:r>
              <a:rPr lang="pl-PL" sz="4800" b="1" dirty="0">
                <a:solidFill>
                  <a:schemeClr val="bg1"/>
                </a:solidFill>
                <a:latin typeface="Aptos" panose="020B0004020202020204" pitchFamily="34" charset="0"/>
                <a:ea typeface="Red Hat Text" panose="02010503040201060303" pitchFamily="2" charset="0"/>
                <a:cs typeface="Red Hat Text" panose="02010503040201060303" pitchFamily="2" charset="0"/>
              </a:rPr>
              <a:t>Załączniki</a:t>
            </a:r>
          </a:p>
          <a:p>
            <a:r>
              <a:rPr lang="pl-PL" sz="4800" b="1" dirty="0">
                <a:solidFill>
                  <a:schemeClr val="bg1"/>
                </a:solidFill>
                <a:latin typeface="Aptos" panose="020B0004020202020204" pitchFamily="34" charset="0"/>
                <a:ea typeface="Red Hat Text" panose="02010503040201060303" pitchFamily="2" charset="0"/>
                <a:cs typeface="Red Hat Text" panose="02010503040201060303" pitchFamily="2" charset="0"/>
              </a:rPr>
              <a:t> </a:t>
            </a:r>
          </a:p>
        </p:txBody>
      </p:sp>
      <p:sp>
        <p:nvSpPr>
          <p:cNvPr id="2" name="pole tekstowe 1">
            <a:extLst>
              <a:ext uri="{FF2B5EF4-FFF2-40B4-BE49-F238E27FC236}">
                <a16:creationId xmlns:a16="http://schemas.microsoft.com/office/drawing/2014/main" id="{A5BBE0C2-8E80-10C4-E3FB-02DC5D3BFAB4}"/>
              </a:ext>
            </a:extLst>
          </p:cNvPr>
          <p:cNvSpPr txBox="1"/>
          <p:nvPr/>
        </p:nvSpPr>
        <p:spPr>
          <a:xfrm>
            <a:off x="879548" y="2034282"/>
            <a:ext cx="3693500" cy="1107996"/>
          </a:xfrm>
          <a:prstGeom prst="rect">
            <a:avLst/>
          </a:prstGeom>
          <a:noFill/>
        </p:spPr>
        <p:txBody>
          <a:bodyPr wrap="square" rtlCol="0">
            <a:spAutoFit/>
          </a:bodyPr>
          <a:lstStyle/>
          <a:p>
            <a:r>
              <a:rPr lang="pl-PL" sz="6600">
                <a:solidFill>
                  <a:schemeClr val="bg1"/>
                </a:solidFill>
                <a:latin typeface="Aptos" panose="020B0004020202020204" pitchFamily="34" charset="0"/>
                <a:ea typeface="Red Hat Text" panose="02010503040201060303" pitchFamily="2" charset="0"/>
                <a:cs typeface="Red Hat Text" panose="02010503040201060303" pitchFamily="2" charset="0"/>
              </a:rPr>
              <a:t>04</a:t>
            </a:r>
            <a:endParaRPr lang="pl-PL" sz="66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Tree>
    <p:extLst>
      <p:ext uri="{BB962C8B-B14F-4D97-AF65-F5344CB8AC3E}">
        <p14:creationId xmlns:p14="http://schemas.microsoft.com/office/powerpoint/2010/main" val="3357419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0E7DD-C81F-B47D-A3A5-B37FD13DC516}"/>
            </a:ext>
          </a:extLst>
        </p:cNvPr>
        <p:cNvGrpSpPr/>
        <p:nvPr/>
      </p:nvGrpSpPr>
      <p:grpSpPr>
        <a:xfrm>
          <a:off x="0" y="0"/>
          <a:ext cx="0" cy="0"/>
          <a:chOff x="0" y="0"/>
          <a:chExt cx="0" cy="0"/>
        </a:xfrm>
      </p:grpSpPr>
      <p:pic>
        <p:nvPicPr>
          <p:cNvPr id="3" name="Obraz 2" descr="Obraz zawierający butelka, meble, napój, bar&#10;&#10;Zawartość wygenerowana przez sztuczną inteligencję może być niepoprawna.">
            <a:extLst>
              <a:ext uri="{FF2B5EF4-FFF2-40B4-BE49-F238E27FC236}">
                <a16:creationId xmlns:a16="http://schemas.microsoft.com/office/drawing/2014/main" id="{7F3E3A11-3364-E158-A9A7-E2F57A91ED35}"/>
              </a:ext>
            </a:extLst>
          </p:cNvPr>
          <p:cNvPicPr>
            <a:picLocks noChangeAspect="1"/>
          </p:cNvPicPr>
          <p:nvPr/>
        </p:nvPicPr>
        <p:blipFill rotWithShape="1">
          <a:blip r:embed="rId2">
            <a:extLst>
              <a:ext uri="{28A0092B-C50C-407E-A947-70E740481C1C}">
                <a14:useLocalDpi xmlns:a14="http://schemas.microsoft.com/office/drawing/2010/main" val="0"/>
              </a:ext>
            </a:extLst>
          </a:blip>
          <a:srcRect l="11817" r="28104"/>
          <a:stretch/>
        </p:blipFill>
        <p:spPr>
          <a:xfrm>
            <a:off x="5967662" y="-47185"/>
            <a:ext cx="6224337" cy="6905185"/>
          </a:xfrm>
          <a:prstGeom prst="rect">
            <a:avLst/>
          </a:prstGeom>
        </p:spPr>
      </p:pic>
      <p:sp>
        <p:nvSpPr>
          <p:cNvPr id="4" name="Prostokąt: zaokrąglone rogi 3">
            <a:extLst>
              <a:ext uri="{FF2B5EF4-FFF2-40B4-BE49-F238E27FC236}">
                <a16:creationId xmlns:a16="http://schemas.microsoft.com/office/drawing/2014/main" id="{4290EAED-150A-31FC-2FF8-D29174A180DF}"/>
              </a:ext>
            </a:extLst>
          </p:cNvPr>
          <p:cNvSpPr/>
          <p:nvPr/>
        </p:nvSpPr>
        <p:spPr>
          <a:xfrm>
            <a:off x="1" y="-47185"/>
            <a:ext cx="5967662" cy="6905185"/>
          </a:xfrm>
          <a:prstGeom prst="roundRect">
            <a:avLst>
              <a:gd name="adj" fmla="val 0"/>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5CCF74FE-776C-6F2F-52E6-D8B73D4972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3769" y="980698"/>
            <a:ext cx="2066925" cy="285750"/>
          </a:xfrm>
          <a:prstGeom prst="rect">
            <a:avLst/>
          </a:prstGeom>
        </p:spPr>
      </p:pic>
      <p:sp>
        <p:nvSpPr>
          <p:cNvPr id="6" name="pole tekstowe 5">
            <a:extLst>
              <a:ext uri="{FF2B5EF4-FFF2-40B4-BE49-F238E27FC236}">
                <a16:creationId xmlns:a16="http://schemas.microsoft.com/office/drawing/2014/main" id="{B5455CFC-1E0E-763F-6AD5-2C9C14606E59}"/>
              </a:ext>
            </a:extLst>
          </p:cNvPr>
          <p:cNvSpPr txBox="1"/>
          <p:nvPr/>
        </p:nvSpPr>
        <p:spPr>
          <a:xfrm>
            <a:off x="879547" y="4383790"/>
            <a:ext cx="4896563" cy="1938992"/>
          </a:xfrm>
          <a:prstGeom prst="rect">
            <a:avLst/>
          </a:prstGeom>
          <a:noFill/>
        </p:spPr>
        <p:txBody>
          <a:bodyPr wrap="square" rtlCol="0">
            <a:spAutoFit/>
          </a:bodyPr>
          <a:lstStyle/>
          <a:p>
            <a:r>
              <a:rPr lang="pl-PL" sz="4800" b="1" dirty="0">
                <a:solidFill>
                  <a:schemeClr val="bg1"/>
                </a:solidFill>
                <a:latin typeface="Aptos" panose="020B0004020202020204" pitchFamily="34" charset="0"/>
                <a:ea typeface="Red Hat Text" panose="02010503040201060303" pitchFamily="2" charset="0"/>
                <a:cs typeface="Red Hat Text" panose="02010503040201060303" pitchFamily="2" charset="0"/>
              </a:rPr>
              <a:t>Załącznik 1</a:t>
            </a:r>
          </a:p>
          <a:p>
            <a:r>
              <a:rPr lang="pl-PL" sz="3600" dirty="0">
                <a:solidFill>
                  <a:schemeClr val="bg1"/>
                </a:solidFill>
                <a:latin typeface="Aptos" panose="020B0004020202020204" pitchFamily="34" charset="0"/>
                <a:ea typeface="Red Hat Text" panose="02010503040201060303" pitchFamily="2" charset="0"/>
                <a:cs typeface="Red Hat Text" panose="02010503040201060303" pitchFamily="2" charset="0"/>
              </a:rPr>
              <a:t>Badanie postrzegania wizerunku Spółki</a:t>
            </a:r>
            <a:endParaRPr lang="pl-PL" sz="4000" b="1" dirty="0">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
        <p:nvSpPr>
          <p:cNvPr id="2" name="pole tekstowe 1">
            <a:extLst>
              <a:ext uri="{FF2B5EF4-FFF2-40B4-BE49-F238E27FC236}">
                <a16:creationId xmlns:a16="http://schemas.microsoft.com/office/drawing/2014/main" id="{197D93CB-6AD2-A3EC-4BC2-2B724CBEED41}"/>
              </a:ext>
            </a:extLst>
          </p:cNvPr>
          <p:cNvSpPr txBox="1"/>
          <p:nvPr/>
        </p:nvSpPr>
        <p:spPr>
          <a:xfrm>
            <a:off x="879548" y="2034282"/>
            <a:ext cx="3693500" cy="1107996"/>
          </a:xfrm>
          <a:prstGeom prst="rect">
            <a:avLst/>
          </a:prstGeom>
          <a:noFill/>
        </p:spPr>
        <p:txBody>
          <a:bodyPr wrap="square" rtlCol="0">
            <a:spAutoFit/>
          </a:bodyPr>
          <a:lstStyle/>
          <a:p>
            <a:r>
              <a:rPr lang="pl-PL" sz="6600">
                <a:solidFill>
                  <a:schemeClr val="bg1"/>
                </a:solidFill>
                <a:latin typeface="Aptos" panose="020B0004020202020204" pitchFamily="34" charset="0"/>
                <a:ea typeface="Red Hat Text" panose="02010503040201060303" pitchFamily="2" charset="0"/>
                <a:cs typeface="Red Hat Text" panose="02010503040201060303" pitchFamily="2" charset="0"/>
              </a:rPr>
              <a:t>04a</a:t>
            </a:r>
            <a:endParaRPr lang="pl-PL" sz="66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Tree>
    <p:extLst>
      <p:ext uri="{BB962C8B-B14F-4D97-AF65-F5344CB8AC3E}">
        <p14:creationId xmlns:p14="http://schemas.microsoft.com/office/powerpoint/2010/main" val="4161748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F24EF-85A0-CBF4-93E3-D2D9E10BD6FE}"/>
            </a:ext>
          </a:extLst>
        </p:cNvPr>
        <p:cNvGrpSpPr/>
        <p:nvPr/>
      </p:nvGrpSpPr>
      <p:grpSpPr>
        <a:xfrm>
          <a:off x="0" y="0"/>
          <a:ext cx="0" cy="0"/>
          <a:chOff x="0" y="0"/>
          <a:chExt cx="0" cy="0"/>
        </a:xfrm>
      </p:grpSpPr>
      <p:sp>
        <p:nvSpPr>
          <p:cNvPr id="10" name="pole tekstowe 9">
            <a:extLst>
              <a:ext uri="{FF2B5EF4-FFF2-40B4-BE49-F238E27FC236}">
                <a16:creationId xmlns:a16="http://schemas.microsoft.com/office/drawing/2014/main" id="{F4F8185B-0C26-4692-A7DF-2E9CCD0EF210}"/>
              </a:ext>
            </a:extLst>
          </p:cNvPr>
          <p:cNvSpPr txBox="1"/>
          <p:nvPr/>
        </p:nvSpPr>
        <p:spPr>
          <a:xfrm>
            <a:off x="614321" y="2962916"/>
            <a:ext cx="5598422" cy="2835648"/>
          </a:xfrm>
          <a:prstGeom prst="rect">
            <a:avLst/>
          </a:prstGeom>
          <a:noFill/>
        </p:spPr>
        <p:txBody>
          <a:bodyPr wrap="square" lIns="91440" tIns="45720" rIns="91440" bIns="45720" rtlCol="0" anchor="t">
            <a:spAutoFit/>
          </a:bodyPr>
          <a:lstStyle/>
          <a:p>
            <a:pPr>
              <a:lnSpc>
                <a:spcPct val="150000"/>
              </a:lnSpc>
            </a:pPr>
            <a:r>
              <a:rPr lang="pl-PL" sz="1200" dirty="0">
                <a:latin typeface="Aptos"/>
                <a:ea typeface="Red Hat Text" panose="02010503040201060303" pitchFamily="2" charset="0"/>
                <a:cs typeface="Red Hat Text" panose="02010503040201060303" pitchFamily="2" charset="0"/>
              </a:rPr>
              <a:t>Zachęcamy do udziału w krótkim badaniu dotyczącym postrzegania Mex Polska S.A. oraz jakości komunikacji Spółki z rynkiem kapitałowym. </a:t>
            </a:r>
          </a:p>
          <a:p>
            <a:pPr>
              <a:lnSpc>
                <a:spcPct val="150000"/>
              </a:lnSpc>
            </a:pPr>
            <a:endParaRPr lang="pl-PL" sz="1200" dirty="0">
              <a:latin typeface="Aptos"/>
              <a:ea typeface="Red Hat Text" panose="02010503040201060303" pitchFamily="2" charset="0"/>
              <a:cs typeface="Red Hat Text" panose="02010503040201060303" pitchFamily="2" charset="0"/>
            </a:endParaRPr>
          </a:p>
          <a:p>
            <a:pPr>
              <a:lnSpc>
                <a:spcPct val="150000"/>
              </a:lnSpc>
            </a:pPr>
            <a:r>
              <a:rPr lang="pl-PL" sz="1200" dirty="0">
                <a:latin typeface="Aptos"/>
                <a:ea typeface="Red Hat Text" panose="02010503040201060303" pitchFamily="2" charset="0"/>
                <a:cs typeface="Red Hat Text" panose="02010503040201060303" pitchFamily="2" charset="0"/>
              </a:rPr>
              <a:t>Celem badania jest: </a:t>
            </a:r>
          </a:p>
          <a:p>
            <a:pPr marL="171450" indent="-171450">
              <a:lnSpc>
                <a:spcPct val="150000"/>
              </a:lnSpc>
              <a:buFont typeface="Arial" panose="020B0604020202020204" pitchFamily="34" charset="0"/>
              <a:buChar char="•"/>
            </a:pPr>
            <a:r>
              <a:rPr lang="pl-PL" sz="1200" dirty="0">
                <a:latin typeface="Aptos"/>
                <a:ea typeface="Red Hat Text" panose="02010503040201060303" pitchFamily="2" charset="0"/>
                <a:cs typeface="Red Hat Text" panose="02010503040201060303" pitchFamily="2" charset="0"/>
              </a:rPr>
              <a:t>ocena wizerunku Spółki wśród uczestników rynku, </a:t>
            </a:r>
          </a:p>
          <a:p>
            <a:pPr marL="171450" indent="-171450">
              <a:lnSpc>
                <a:spcPct val="150000"/>
              </a:lnSpc>
              <a:buFont typeface="Arial" panose="020B0604020202020204" pitchFamily="34" charset="0"/>
              <a:buChar char="•"/>
            </a:pPr>
            <a:r>
              <a:rPr lang="pl-PL" sz="1200" dirty="0">
                <a:latin typeface="Aptos"/>
                <a:ea typeface="Red Hat Text" panose="02010503040201060303" pitchFamily="2" charset="0"/>
                <a:cs typeface="Red Hat Text" panose="02010503040201060303" pitchFamily="2" charset="0"/>
              </a:rPr>
              <a:t>identyfikacja mocnych i słabych stron komunikacji inwestorskiej, </a:t>
            </a:r>
          </a:p>
          <a:p>
            <a:pPr marL="171450" indent="-171450">
              <a:lnSpc>
                <a:spcPct val="150000"/>
              </a:lnSpc>
              <a:buFont typeface="Arial" panose="020B0604020202020204" pitchFamily="34" charset="0"/>
              <a:buChar char="•"/>
            </a:pPr>
            <a:r>
              <a:rPr lang="pl-PL" sz="1200" dirty="0">
                <a:latin typeface="Aptos"/>
                <a:ea typeface="Red Hat Text" panose="02010503040201060303" pitchFamily="2" charset="0"/>
                <a:cs typeface="Red Hat Text" panose="02010503040201060303" pitchFamily="2" charset="0"/>
              </a:rPr>
              <a:t>zebranie rekomendacji wspierających dalszy rozwój relacji inwestorskich. </a:t>
            </a:r>
          </a:p>
          <a:p>
            <a:pPr marL="171450" indent="-171450">
              <a:lnSpc>
                <a:spcPct val="150000"/>
              </a:lnSpc>
              <a:buFont typeface="Arial" panose="020B0604020202020204" pitchFamily="34" charset="0"/>
              <a:buChar char="•"/>
            </a:pPr>
            <a:endParaRPr lang="pl-PL" sz="1200" dirty="0">
              <a:latin typeface="Aptos"/>
              <a:ea typeface="Red Hat Text" panose="02010503040201060303" pitchFamily="2" charset="0"/>
              <a:cs typeface="Red Hat Text" panose="02010503040201060303" pitchFamily="2" charset="0"/>
            </a:endParaRPr>
          </a:p>
          <a:p>
            <a:pPr>
              <a:lnSpc>
                <a:spcPct val="150000"/>
              </a:lnSpc>
            </a:pPr>
            <a:r>
              <a:rPr lang="pl-PL" sz="1200" b="1" dirty="0">
                <a:latin typeface="Aptos"/>
                <a:ea typeface="Red Hat Text" panose="02010503040201060303" pitchFamily="2" charset="0"/>
                <a:cs typeface="Red Hat Text" panose="02010503040201060303" pitchFamily="2" charset="0"/>
              </a:rPr>
              <a:t>Ankieta (dostępna pod wskazanym obok kodem QR) jest anonimowa, a jej wypełnienie zajmie ok. 7–10 minut. </a:t>
            </a:r>
          </a:p>
        </p:txBody>
      </p:sp>
      <p:pic>
        <p:nvPicPr>
          <p:cNvPr id="5" name="Obraz 4">
            <a:extLst>
              <a:ext uri="{FF2B5EF4-FFF2-40B4-BE49-F238E27FC236}">
                <a16:creationId xmlns:a16="http://schemas.microsoft.com/office/drawing/2014/main" id="{D7D98F2A-D3A3-3CA0-8651-BE339A5A8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7" name="Prostokąt: zaokrąglone rogi 6">
            <a:extLst>
              <a:ext uri="{FF2B5EF4-FFF2-40B4-BE49-F238E27FC236}">
                <a16:creationId xmlns:a16="http://schemas.microsoft.com/office/drawing/2014/main" id="{BC48AB32-8CBD-12BA-B523-6594CA375EDC}"/>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a16="http://schemas.microsoft.com/office/drawing/2014/main" id="{1C4C59B4-3153-78F6-06D0-56B462FC02FE}"/>
              </a:ext>
            </a:extLst>
          </p:cNvPr>
          <p:cNvSpPr txBox="1"/>
          <p:nvPr/>
        </p:nvSpPr>
        <p:spPr>
          <a:xfrm>
            <a:off x="497578" y="780793"/>
            <a:ext cx="9570654" cy="1077218"/>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Badanie postrzegania wizerunku Mex Polska S.A. na rynku kapitałowym</a:t>
            </a:r>
          </a:p>
        </p:txBody>
      </p:sp>
      <p:pic>
        <p:nvPicPr>
          <p:cNvPr id="6" name="Obraz 5">
            <a:extLst>
              <a:ext uri="{FF2B5EF4-FFF2-40B4-BE49-F238E27FC236}">
                <a16:creationId xmlns:a16="http://schemas.microsoft.com/office/drawing/2014/main" id="{588AE6CC-47CE-18DD-7D9F-A2861508C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596" y="1615897"/>
            <a:ext cx="4622083" cy="4622083"/>
          </a:xfrm>
          <a:prstGeom prst="rect">
            <a:avLst/>
          </a:prstGeom>
        </p:spPr>
      </p:pic>
    </p:spTree>
    <p:extLst>
      <p:ext uri="{BB962C8B-B14F-4D97-AF65-F5344CB8AC3E}">
        <p14:creationId xmlns:p14="http://schemas.microsoft.com/office/powerpoint/2010/main" val="3945141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78FFB-6890-1767-115E-614D918FD20A}"/>
            </a:ext>
          </a:extLst>
        </p:cNvPr>
        <p:cNvGrpSpPr/>
        <p:nvPr/>
      </p:nvGrpSpPr>
      <p:grpSpPr>
        <a:xfrm>
          <a:off x="0" y="0"/>
          <a:ext cx="0" cy="0"/>
          <a:chOff x="0" y="0"/>
          <a:chExt cx="0" cy="0"/>
        </a:xfrm>
      </p:grpSpPr>
      <p:pic>
        <p:nvPicPr>
          <p:cNvPr id="3" name="Obraz 2" descr="Obraz zawierający butelka, meble, napój, bar&#10;&#10;Zawartość wygenerowana przez sztuczną inteligencję może być niepoprawna.">
            <a:extLst>
              <a:ext uri="{FF2B5EF4-FFF2-40B4-BE49-F238E27FC236}">
                <a16:creationId xmlns:a16="http://schemas.microsoft.com/office/drawing/2014/main" id="{2DA3FE54-56CA-A3D3-C0AF-975EC0647CD9}"/>
              </a:ext>
            </a:extLst>
          </p:cNvPr>
          <p:cNvPicPr>
            <a:picLocks noChangeAspect="1"/>
          </p:cNvPicPr>
          <p:nvPr/>
        </p:nvPicPr>
        <p:blipFill rotWithShape="1">
          <a:blip r:embed="rId2">
            <a:extLst>
              <a:ext uri="{28A0092B-C50C-407E-A947-70E740481C1C}">
                <a14:useLocalDpi xmlns:a14="http://schemas.microsoft.com/office/drawing/2010/main" val="0"/>
              </a:ext>
            </a:extLst>
          </a:blip>
          <a:srcRect l="11817" r="28104"/>
          <a:stretch/>
        </p:blipFill>
        <p:spPr>
          <a:xfrm>
            <a:off x="5967662" y="-47185"/>
            <a:ext cx="6224337" cy="6905185"/>
          </a:xfrm>
          <a:prstGeom prst="rect">
            <a:avLst/>
          </a:prstGeom>
        </p:spPr>
      </p:pic>
      <p:sp>
        <p:nvSpPr>
          <p:cNvPr id="4" name="Prostokąt: zaokrąglone rogi 3">
            <a:extLst>
              <a:ext uri="{FF2B5EF4-FFF2-40B4-BE49-F238E27FC236}">
                <a16:creationId xmlns:a16="http://schemas.microsoft.com/office/drawing/2014/main" id="{DCF3F197-E94D-5B7C-8227-BDCC6C3F580D}"/>
              </a:ext>
            </a:extLst>
          </p:cNvPr>
          <p:cNvSpPr/>
          <p:nvPr/>
        </p:nvSpPr>
        <p:spPr>
          <a:xfrm>
            <a:off x="1" y="-47185"/>
            <a:ext cx="5967662" cy="6905185"/>
          </a:xfrm>
          <a:prstGeom prst="roundRect">
            <a:avLst>
              <a:gd name="adj" fmla="val 0"/>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B001CE2D-DE86-FBE5-D04C-182B4C5B34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3769" y="980698"/>
            <a:ext cx="2066925" cy="285750"/>
          </a:xfrm>
          <a:prstGeom prst="rect">
            <a:avLst/>
          </a:prstGeom>
        </p:spPr>
      </p:pic>
      <p:sp>
        <p:nvSpPr>
          <p:cNvPr id="6" name="pole tekstowe 5">
            <a:extLst>
              <a:ext uri="{FF2B5EF4-FFF2-40B4-BE49-F238E27FC236}">
                <a16:creationId xmlns:a16="http://schemas.microsoft.com/office/drawing/2014/main" id="{18DFF539-58A4-046D-CC5A-04CBE4546C39}"/>
              </a:ext>
            </a:extLst>
          </p:cNvPr>
          <p:cNvSpPr txBox="1"/>
          <p:nvPr/>
        </p:nvSpPr>
        <p:spPr>
          <a:xfrm>
            <a:off x="879547" y="4383790"/>
            <a:ext cx="4896563" cy="1384995"/>
          </a:xfrm>
          <a:prstGeom prst="rect">
            <a:avLst/>
          </a:prstGeom>
          <a:noFill/>
        </p:spPr>
        <p:txBody>
          <a:bodyPr wrap="square" rtlCol="0">
            <a:spAutoFit/>
          </a:bodyPr>
          <a:lstStyle/>
          <a:p>
            <a:r>
              <a:rPr lang="pl-PL" sz="4800" b="1" dirty="0">
                <a:solidFill>
                  <a:schemeClr val="bg1"/>
                </a:solidFill>
                <a:latin typeface="Aptos" panose="020B0004020202020204" pitchFamily="34" charset="0"/>
                <a:ea typeface="Red Hat Text" panose="02010503040201060303" pitchFamily="2" charset="0"/>
                <a:cs typeface="Red Hat Text" panose="02010503040201060303" pitchFamily="2" charset="0"/>
              </a:rPr>
              <a:t>Załącznik 2</a:t>
            </a:r>
          </a:p>
          <a:p>
            <a:r>
              <a:rPr lang="pl-PL" sz="3600" dirty="0">
                <a:solidFill>
                  <a:schemeClr val="bg1"/>
                </a:solidFill>
                <a:latin typeface="Aptos" panose="020B0004020202020204" pitchFamily="34" charset="0"/>
                <a:ea typeface="Red Hat Text" panose="02010503040201060303" pitchFamily="2" charset="0"/>
                <a:cs typeface="Red Hat Text" panose="02010503040201060303" pitchFamily="2" charset="0"/>
              </a:rPr>
              <a:t>Portfolio Grupy</a:t>
            </a:r>
            <a:endParaRPr lang="pl-PL" sz="4000" b="1" dirty="0">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
        <p:nvSpPr>
          <p:cNvPr id="2" name="pole tekstowe 1">
            <a:extLst>
              <a:ext uri="{FF2B5EF4-FFF2-40B4-BE49-F238E27FC236}">
                <a16:creationId xmlns:a16="http://schemas.microsoft.com/office/drawing/2014/main" id="{AFBF1018-E7EA-B215-FF9C-D3D8F0859484}"/>
              </a:ext>
            </a:extLst>
          </p:cNvPr>
          <p:cNvSpPr txBox="1"/>
          <p:nvPr/>
        </p:nvSpPr>
        <p:spPr>
          <a:xfrm>
            <a:off x="879548" y="2034282"/>
            <a:ext cx="3693500" cy="1107996"/>
          </a:xfrm>
          <a:prstGeom prst="rect">
            <a:avLst/>
          </a:prstGeom>
          <a:noFill/>
        </p:spPr>
        <p:txBody>
          <a:bodyPr wrap="square" rtlCol="0">
            <a:spAutoFit/>
          </a:bodyPr>
          <a:lstStyle/>
          <a:p>
            <a:r>
              <a:rPr lang="pl-PL" sz="6600">
                <a:solidFill>
                  <a:schemeClr val="bg1"/>
                </a:solidFill>
                <a:latin typeface="Aptos" panose="020B0004020202020204" pitchFamily="34" charset="0"/>
                <a:ea typeface="Red Hat Text" panose="02010503040201060303" pitchFamily="2" charset="0"/>
                <a:cs typeface="Red Hat Text" panose="02010503040201060303" pitchFamily="2" charset="0"/>
              </a:rPr>
              <a:t>04a</a:t>
            </a:r>
            <a:endParaRPr lang="pl-PL" sz="66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Tree>
    <p:extLst>
      <p:ext uri="{BB962C8B-B14F-4D97-AF65-F5344CB8AC3E}">
        <p14:creationId xmlns:p14="http://schemas.microsoft.com/office/powerpoint/2010/main" val="2346699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a:extLst>
              <a:ext uri="{FF2B5EF4-FFF2-40B4-BE49-F238E27FC236}">
                <a16:creationId xmlns:a16="http://schemas.microsoft.com/office/drawing/2014/main" id="{448D1148-4D08-0DC9-FB11-9B89CF38E03B}"/>
              </a:ext>
            </a:extLst>
          </p:cNvPr>
          <p:cNvSpPr/>
          <p:nvPr/>
        </p:nvSpPr>
        <p:spPr>
          <a:xfrm>
            <a:off x="7252179" y="1100061"/>
            <a:ext cx="2314608" cy="363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47E7214E-FD94-6B7D-E460-797619B9389A}"/>
              </a:ext>
            </a:extLst>
          </p:cNvPr>
          <p:cNvSpPr/>
          <p:nvPr/>
        </p:nvSpPr>
        <p:spPr>
          <a:xfrm>
            <a:off x="614321" y="1154378"/>
            <a:ext cx="2073123" cy="124951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a:extLst>
              <a:ext uri="{FF2B5EF4-FFF2-40B4-BE49-F238E27FC236}">
                <a16:creationId xmlns:a16="http://schemas.microsoft.com/office/drawing/2014/main" id="{29A14634-D3CF-79E3-253B-6C0A7CA7A055}"/>
              </a:ext>
            </a:extLst>
          </p:cNvPr>
          <p:cNvSpPr/>
          <p:nvPr/>
        </p:nvSpPr>
        <p:spPr>
          <a:xfrm>
            <a:off x="2866700" y="1154378"/>
            <a:ext cx="2073123" cy="124951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20">
            <a:extLst>
              <a:ext uri="{FF2B5EF4-FFF2-40B4-BE49-F238E27FC236}">
                <a16:creationId xmlns:a16="http://schemas.microsoft.com/office/drawing/2014/main" id="{468B106D-7EF3-CB6B-D12E-28E3217D1D75}"/>
              </a:ext>
            </a:extLst>
          </p:cNvPr>
          <p:cNvSpPr/>
          <p:nvPr/>
        </p:nvSpPr>
        <p:spPr>
          <a:xfrm>
            <a:off x="614321" y="2559498"/>
            <a:ext cx="2073123" cy="124951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FB9E73FC-E072-F3AE-4283-111B6949EA45}"/>
              </a:ext>
            </a:extLst>
          </p:cNvPr>
          <p:cNvSpPr/>
          <p:nvPr/>
        </p:nvSpPr>
        <p:spPr>
          <a:xfrm>
            <a:off x="2866700" y="2559498"/>
            <a:ext cx="2073123" cy="124951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1D033063-9977-8278-8E71-F1E94D24C77F}"/>
              </a:ext>
            </a:extLst>
          </p:cNvPr>
          <p:cNvSpPr/>
          <p:nvPr/>
        </p:nvSpPr>
        <p:spPr>
          <a:xfrm>
            <a:off x="614321" y="3978124"/>
            <a:ext cx="2073123" cy="124951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23">
            <a:extLst>
              <a:ext uri="{FF2B5EF4-FFF2-40B4-BE49-F238E27FC236}">
                <a16:creationId xmlns:a16="http://schemas.microsoft.com/office/drawing/2014/main" id="{B16C3177-D1C4-0521-125D-2AA9C27B07F8}"/>
              </a:ext>
            </a:extLst>
          </p:cNvPr>
          <p:cNvSpPr/>
          <p:nvPr/>
        </p:nvSpPr>
        <p:spPr>
          <a:xfrm>
            <a:off x="2866700" y="3978124"/>
            <a:ext cx="2073123" cy="124951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24">
            <a:extLst>
              <a:ext uri="{FF2B5EF4-FFF2-40B4-BE49-F238E27FC236}">
                <a16:creationId xmlns:a16="http://schemas.microsoft.com/office/drawing/2014/main" id="{24EA4185-16FF-8E9E-31A2-43267760C9C8}"/>
              </a:ext>
            </a:extLst>
          </p:cNvPr>
          <p:cNvSpPr/>
          <p:nvPr/>
        </p:nvSpPr>
        <p:spPr>
          <a:xfrm>
            <a:off x="614321" y="5396750"/>
            <a:ext cx="2073123" cy="124951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rostokąt 25">
            <a:extLst>
              <a:ext uri="{FF2B5EF4-FFF2-40B4-BE49-F238E27FC236}">
                <a16:creationId xmlns:a16="http://schemas.microsoft.com/office/drawing/2014/main" id="{26F5F971-65F4-1313-E1FC-4FCB18A11301}"/>
              </a:ext>
            </a:extLst>
          </p:cNvPr>
          <p:cNvSpPr/>
          <p:nvPr/>
        </p:nvSpPr>
        <p:spPr>
          <a:xfrm>
            <a:off x="2866700" y="5396750"/>
            <a:ext cx="2073123" cy="124951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a:extLst>
              <a:ext uri="{FF2B5EF4-FFF2-40B4-BE49-F238E27FC236}">
                <a16:creationId xmlns:a16="http://schemas.microsoft.com/office/drawing/2014/main" id="{364E7441-D2F2-95C2-E030-6DBB2D1DBEFD}"/>
              </a:ext>
            </a:extLst>
          </p:cNvPr>
          <p:cNvPicPr>
            <a:picLocks noChangeAspect="1"/>
          </p:cNvPicPr>
          <p:nvPr/>
        </p:nvPicPr>
        <p:blipFill>
          <a:blip r:embed="rId3"/>
          <a:stretch>
            <a:fillRect/>
          </a:stretch>
        </p:blipFill>
        <p:spPr>
          <a:xfrm>
            <a:off x="5836758" y="1463880"/>
            <a:ext cx="5776546" cy="4727226"/>
          </a:xfrm>
          <a:prstGeom prst="rect">
            <a:avLst/>
          </a:prstGeom>
        </p:spPr>
      </p:pic>
      <p:sp>
        <p:nvSpPr>
          <p:cNvPr id="33" name="pole tekstowe 32">
            <a:extLst>
              <a:ext uri="{FF2B5EF4-FFF2-40B4-BE49-F238E27FC236}">
                <a16:creationId xmlns:a16="http://schemas.microsoft.com/office/drawing/2014/main" id="{99F4728B-31A3-D9FC-1B21-9EF5A293883F}"/>
              </a:ext>
            </a:extLst>
          </p:cNvPr>
          <p:cNvSpPr txBox="1"/>
          <p:nvPr/>
        </p:nvSpPr>
        <p:spPr>
          <a:xfrm>
            <a:off x="780048" y="1874778"/>
            <a:ext cx="1729794" cy="600164"/>
          </a:xfrm>
          <a:prstGeom prst="rect">
            <a:avLst/>
          </a:prstGeom>
          <a:noFill/>
        </p:spPr>
        <p:txBody>
          <a:bodyPr wrap="square" rtlCol="0">
            <a:spAutoFit/>
          </a:bodyPr>
          <a:lstStyle/>
          <a:p>
            <a:pPr algn="ctr"/>
            <a:r>
              <a:rPr lang="pl-PL" sz="1100" b="1">
                <a:solidFill>
                  <a:srgbClr val="EE771A"/>
                </a:solidFill>
                <a:latin typeface="Aptos" panose="020B0004020202020204" pitchFamily="34" charset="0"/>
                <a:ea typeface="Red Hat Text" panose="02010503040201060303" pitchFamily="2" charset="0"/>
                <a:cs typeface="Red Hat Text" panose="02010503040201060303" pitchFamily="2" charset="0"/>
              </a:rPr>
              <a:t>36</a:t>
            </a:r>
            <a:r>
              <a:rPr lang="pl-PL" sz="1100">
                <a:latin typeface="Aptos" panose="020B0004020202020204" pitchFamily="34" charset="0"/>
                <a:ea typeface="Red Hat Text" panose="02010503040201060303" pitchFamily="2" charset="0"/>
                <a:cs typeface="Red Hat Text" panose="02010503040201060303" pitchFamily="2" charset="0"/>
              </a:rPr>
              <a:t> PIJALNIE </a:t>
            </a:r>
          </a:p>
          <a:p>
            <a:pPr algn="ctr"/>
            <a:r>
              <a:rPr lang="pl-PL" sz="1100">
                <a:latin typeface="Aptos" panose="020B0004020202020204" pitchFamily="34" charset="0"/>
                <a:ea typeface="Red Hat Text" panose="02010503040201060303" pitchFamily="2" charset="0"/>
                <a:cs typeface="Red Hat Text" panose="02010503040201060303" pitchFamily="2" charset="0"/>
              </a:rPr>
              <a:t>WÓDKI I PIWA </a:t>
            </a:r>
          </a:p>
          <a:p>
            <a:pPr algn="ctr"/>
            <a:endParaRPr lang="pl-PL" sz="1100">
              <a:latin typeface="Aptos" panose="020B0004020202020204" pitchFamily="34" charset="0"/>
              <a:ea typeface="Red Hat Text" panose="02010503040201060303" pitchFamily="2" charset="0"/>
              <a:cs typeface="Red Hat Text" panose="02010503040201060303" pitchFamily="2" charset="0"/>
            </a:endParaRPr>
          </a:p>
        </p:txBody>
      </p:sp>
      <p:sp>
        <p:nvSpPr>
          <p:cNvPr id="35" name="pole tekstowe 34">
            <a:extLst>
              <a:ext uri="{FF2B5EF4-FFF2-40B4-BE49-F238E27FC236}">
                <a16:creationId xmlns:a16="http://schemas.microsoft.com/office/drawing/2014/main" id="{6D64B8E9-17AE-45F9-1145-1E1FE5CDBE8D}"/>
              </a:ext>
            </a:extLst>
          </p:cNvPr>
          <p:cNvSpPr txBox="1"/>
          <p:nvPr/>
        </p:nvSpPr>
        <p:spPr>
          <a:xfrm>
            <a:off x="719281" y="3241268"/>
            <a:ext cx="1882385" cy="600164"/>
          </a:xfrm>
          <a:prstGeom prst="rect">
            <a:avLst/>
          </a:prstGeom>
          <a:noFill/>
        </p:spPr>
        <p:txBody>
          <a:bodyPr wrap="square" rtlCol="0">
            <a:spAutoFit/>
          </a:bodyPr>
          <a:lstStyle/>
          <a:p>
            <a:pPr algn="ctr"/>
            <a:r>
              <a:rPr lang="pl-PL" sz="1100" b="1">
                <a:solidFill>
                  <a:srgbClr val="EE771A"/>
                </a:solidFill>
                <a:latin typeface="Aptos" panose="020B0004020202020204" pitchFamily="34" charset="0"/>
                <a:ea typeface="Red Hat Text" panose="02010503040201060303" pitchFamily="2" charset="0"/>
                <a:cs typeface="Red Hat Text" panose="02010503040201060303" pitchFamily="2" charset="0"/>
              </a:rPr>
              <a:t>8</a:t>
            </a:r>
            <a:r>
              <a:rPr lang="pl-PL" sz="1100">
                <a:latin typeface="Aptos" panose="020B0004020202020204" pitchFamily="34" charset="0"/>
                <a:ea typeface="Red Hat Text" panose="02010503040201060303" pitchFamily="2" charset="0"/>
                <a:cs typeface="Red Hat Text" panose="02010503040201060303" pitchFamily="2" charset="0"/>
              </a:rPr>
              <a:t>  BARÓW </a:t>
            </a:r>
          </a:p>
          <a:p>
            <a:pPr algn="ctr"/>
            <a:r>
              <a:rPr lang="pl-PL" sz="1100">
                <a:latin typeface="Aptos" panose="020B0004020202020204" pitchFamily="34" charset="0"/>
                <a:ea typeface="Red Hat Text" panose="02010503040201060303" pitchFamily="2" charset="0"/>
                <a:cs typeface="Red Hat Text" panose="02010503040201060303" pitchFamily="2" charset="0"/>
              </a:rPr>
              <a:t>CHICAS &amp; GORILLAS</a:t>
            </a:r>
          </a:p>
          <a:p>
            <a:pPr algn="ctr"/>
            <a:endParaRPr lang="pl-PL" sz="1100">
              <a:latin typeface="Aptos" panose="020B0004020202020204" pitchFamily="34" charset="0"/>
              <a:ea typeface="Red Hat Text" panose="02010503040201060303" pitchFamily="2" charset="0"/>
              <a:cs typeface="Red Hat Text" panose="02010503040201060303" pitchFamily="2" charset="0"/>
            </a:endParaRPr>
          </a:p>
        </p:txBody>
      </p:sp>
      <p:sp>
        <p:nvSpPr>
          <p:cNvPr id="36" name="pole tekstowe 35">
            <a:extLst>
              <a:ext uri="{FF2B5EF4-FFF2-40B4-BE49-F238E27FC236}">
                <a16:creationId xmlns:a16="http://schemas.microsoft.com/office/drawing/2014/main" id="{BA27DE22-4035-9819-EF43-FBDB820FCEE4}"/>
              </a:ext>
            </a:extLst>
          </p:cNvPr>
          <p:cNvSpPr txBox="1"/>
          <p:nvPr/>
        </p:nvSpPr>
        <p:spPr>
          <a:xfrm>
            <a:off x="3129193" y="3238533"/>
            <a:ext cx="1493523" cy="600164"/>
          </a:xfrm>
          <a:prstGeom prst="rect">
            <a:avLst/>
          </a:prstGeom>
          <a:noFill/>
        </p:spPr>
        <p:txBody>
          <a:bodyPr wrap="square" rtlCol="0">
            <a:spAutoFit/>
          </a:bodyPr>
          <a:lstStyle/>
          <a:p>
            <a:pPr algn="ctr"/>
            <a:r>
              <a:rPr lang="pl-PL" sz="1100" b="1">
                <a:solidFill>
                  <a:srgbClr val="EE771A"/>
                </a:solidFill>
                <a:latin typeface="Aptos" panose="020B0004020202020204" pitchFamily="34" charset="0"/>
                <a:ea typeface="Red Hat Text" panose="02010503040201060303" pitchFamily="2" charset="0"/>
                <a:cs typeface="Red Hat Text" panose="02010503040201060303" pitchFamily="2" charset="0"/>
              </a:rPr>
              <a:t>3</a:t>
            </a:r>
            <a:r>
              <a:rPr lang="pl-PL" sz="1100">
                <a:latin typeface="Aptos" panose="020B0004020202020204" pitchFamily="34" charset="0"/>
                <a:ea typeface="Red Hat Text" panose="02010503040201060303" pitchFamily="2" charset="0"/>
                <a:cs typeface="Red Hat Text" panose="02010503040201060303" pitchFamily="2" charset="0"/>
              </a:rPr>
              <a:t> RESTAURACJE</a:t>
            </a:r>
          </a:p>
          <a:p>
            <a:pPr algn="ctr"/>
            <a:r>
              <a:rPr lang="pl-PL" sz="1100">
                <a:latin typeface="Aptos" panose="020B0004020202020204" pitchFamily="34" charset="0"/>
                <a:ea typeface="Red Hat Text" panose="02010503040201060303" pitchFamily="2" charset="0"/>
                <a:cs typeface="Red Hat Text" panose="02010503040201060303" pitchFamily="2" charset="0"/>
              </a:rPr>
              <a:t> PROSTY TEMAT</a:t>
            </a:r>
          </a:p>
          <a:p>
            <a:pPr algn="ctr"/>
            <a:endParaRPr lang="pl-PL" sz="1100">
              <a:latin typeface="Aptos" panose="020B0004020202020204" pitchFamily="34" charset="0"/>
              <a:ea typeface="Red Hat Text" panose="02010503040201060303" pitchFamily="2" charset="0"/>
              <a:cs typeface="Red Hat Text" panose="02010503040201060303" pitchFamily="2" charset="0"/>
            </a:endParaRPr>
          </a:p>
        </p:txBody>
      </p:sp>
      <p:sp>
        <p:nvSpPr>
          <p:cNvPr id="37" name="pole tekstowe 36">
            <a:extLst>
              <a:ext uri="{FF2B5EF4-FFF2-40B4-BE49-F238E27FC236}">
                <a16:creationId xmlns:a16="http://schemas.microsoft.com/office/drawing/2014/main" id="{D0BC164D-64CA-73C8-AC86-289E2F364894}"/>
              </a:ext>
            </a:extLst>
          </p:cNvPr>
          <p:cNvSpPr txBox="1"/>
          <p:nvPr/>
        </p:nvSpPr>
        <p:spPr>
          <a:xfrm>
            <a:off x="847392" y="4842531"/>
            <a:ext cx="1493523" cy="430887"/>
          </a:xfrm>
          <a:prstGeom prst="rect">
            <a:avLst/>
          </a:prstGeom>
          <a:noFill/>
        </p:spPr>
        <p:txBody>
          <a:bodyPr wrap="square" rtlCol="0">
            <a:spAutoFit/>
          </a:bodyPr>
          <a:lstStyle/>
          <a:p>
            <a:pPr algn="ctr"/>
            <a:r>
              <a:rPr lang="pl-PL" sz="11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3</a:t>
            </a:r>
            <a:r>
              <a:rPr lang="pl-PL" sz="1100" dirty="0">
                <a:latin typeface="Aptos" panose="020B0004020202020204" pitchFamily="34" charset="0"/>
                <a:ea typeface="Red Hat Text" panose="02010503040201060303" pitchFamily="2" charset="0"/>
                <a:cs typeface="Red Hat Text" panose="02010503040201060303" pitchFamily="2" charset="0"/>
              </a:rPr>
              <a:t> PANKEJK</a:t>
            </a:r>
          </a:p>
          <a:p>
            <a:pPr algn="ctr"/>
            <a:endParaRPr lang="pl-PL" sz="1100" dirty="0">
              <a:latin typeface="Aptos" panose="020B0004020202020204" pitchFamily="34" charset="0"/>
              <a:ea typeface="Red Hat Text" panose="02010503040201060303" pitchFamily="2" charset="0"/>
              <a:cs typeface="Red Hat Text" panose="02010503040201060303" pitchFamily="2" charset="0"/>
            </a:endParaRPr>
          </a:p>
        </p:txBody>
      </p:sp>
      <p:sp>
        <p:nvSpPr>
          <p:cNvPr id="34" name="pole tekstowe 33">
            <a:extLst>
              <a:ext uri="{FF2B5EF4-FFF2-40B4-BE49-F238E27FC236}">
                <a16:creationId xmlns:a16="http://schemas.microsoft.com/office/drawing/2014/main" id="{D63239B8-6541-4EE8-19D3-6F7E40E8D765}"/>
              </a:ext>
            </a:extLst>
          </p:cNvPr>
          <p:cNvSpPr txBox="1"/>
          <p:nvPr/>
        </p:nvSpPr>
        <p:spPr>
          <a:xfrm>
            <a:off x="2938924" y="1888284"/>
            <a:ext cx="1918669" cy="600164"/>
          </a:xfrm>
          <a:prstGeom prst="rect">
            <a:avLst/>
          </a:prstGeom>
          <a:noFill/>
        </p:spPr>
        <p:txBody>
          <a:bodyPr wrap="square" rtlCol="0">
            <a:spAutoFit/>
          </a:bodyPr>
          <a:lstStyle/>
          <a:p>
            <a:pPr algn="ctr"/>
            <a:r>
              <a:rPr lang="pl-PL" sz="1100" b="1">
                <a:solidFill>
                  <a:srgbClr val="EE771A"/>
                </a:solidFill>
                <a:latin typeface="Aptos" panose="020B0004020202020204" pitchFamily="34" charset="0"/>
                <a:ea typeface="Red Hat Text" panose="02010503040201060303" pitchFamily="2" charset="0"/>
                <a:cs typeface="Red Hat Text" panose="02010503040201060303" pitchFamily="2" charset="0"/>
              </a:rPr>
              <a:t>7</a:t>
            </a:r>
            <a:r>
              <a:rPr lang="pl-PL" sz="1100">
                <a:latin typeface="Aptos" panose="020B0004020202020204" pitchFamily="34" charset="0"/>
                <a:ea typeface="Red Hat Text" panose="02010503040201060303" pitchFamily="2" charset="0"/>
                <a:cs typeface="Red Hat Text" panose="02010503040201060303" pitchFamily="2" charset="0"/>
              </a:rPr>
              <a:t> RESTAURACJI </a:t>
            </a:r>
          </a:p>
          <a:p>
            <a:pPr algn="ctr"/>
            <a:r>
              <a:rPr lang="pl-PL" sz="1100">
                <a:latin typeface="Aptos" panose="020B0004020202020204" pitchFamily="34" charset="0"/>
                <a:ea typeface="Red Hat Text" panose="02010503040201060303" pitchFamily="2" charset="0"/>
                <a:cs typeface="Red Hat Text" panose="02010503040201060303" pitchFamily="2" charset="0"/>
              </a:rPr>
              <a:t>THE MEXICAN </a:t>
            </a:r>
          </a:p>
          <a:p>
            <a:pPr algn="ctr"/>
            <a:endParaRPr lang="pl-PL" sz="1100">
              <a:latin typeface="Aptos" panose="020B0004020202020204" pitchFamily="34" charset="0"/>
              <a:ea typeface="Red Hat Text" panose="02010503040201060303" pitchFamily="2" charset="0"/>
              <a:cs typeface="Red Hat Text" panose="02010503040201060303" pitchFamily="2" charset="0"/>
            </a:endParaRPr>
          </a:p>
        </p:txBody>
      </p:sp>
      <p:pic>
        <p:nvPicPr>
          <p:cNvPr id="53" name="Obraz 52" descr="Obraz zawierający Grafika, symbol, czarne, design&#10;&#10;Opis wygenerowany automatycznie">
            <a:extLst>
              <a:ext uri="{FF2B5EF4-FFF2-40B4-BE49-F238E27FC236}">
                <a16:creationId xmlns:a16="http://schemas.microsoft.com/office/drawing/2014/main" id="{3ABD6064-7ECA-3AAF-4D37-3260853C9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152" y="4101253"/>
            <a:ext cx="751381" cy="751381"/>
          </a:xfrm>
          <a:prstGeom prst="rect">
            <a:avLst/>
          </a:prstGeom>
        </p:spPr>
      </p:pic>
      <p:pic>
        <p:nvPicPr>
          <p:cNvPr id="56" name="Obraz 55" descr="Obraz zawierający Czcionka, Grafika, projekt graficzny, logo&#10;&#10;Opis wygenerowany automatycznie">
            <a:extLst>
              <a:ext uri="{FF2B5EF4-FFF2-40B4-BE49-F238E27FC236}">
                <a16:creationId xmlns:a16="http://schemas.microsoft.com/office/drawing/2014/main" id="{B33AD29E-EDBB-8C9C-6DB3-AC0420A8C0BE}"/>
              </a:ext>
            </a:extLst>
          </p:cNvPr>
          <p:cNvPicPr>
            <a:picLocks noChangeAspect="1"/>
          </p:cNvPicPr>
          <p:nvPr/>
        </p:nvPicPr>
        <p:blipFill rotWithShape="1">
          <a:blip r:embed="rId5">
            <a:extLst>
              <a:ext uri="{28A0092B-C50C-407E-A947-70E740481C1C}">
                <a14:useLocalDpi xmlns:a14="http://schemas.microsoft.com/office/drawing/2010/main" val="0"/>
              </a:ext>
            </a:extLst>
          </a:blip>
          <a:srcRect t="27902" b="33411"/>
          <a:stretch/>
        </p:blipFill>
        <p:spPr>
          <a:xfrm>
            <a:off x="983668" y="2711937"/>
            <a:ext cx="1381583" cy="483405"/>
          </a:xfrm>
          <a:prstGeom prst="rect">
            <a:avLst/>
          </a:prstGeom>
        </p:spPr>
      </p:pic>
      <p:pic>
        <p:nvPicPr>
          <p:cNvPr id="6" name="Obraz 5">
            <a:extLst>
              <a:ext uri="{FF2B5EF4-FFF2-40B4-BE49-F238E27FC236}">
                <a16:creationId xmlns:a16="http://schemas.microsoft.com/office/drawing/2014/main" id="{1BAA20D0-3F46-905C-FD15-C5C16E7F46F3}"/>
              </a:ext>
            </a:extLst>
          </p:cNvPr>
          <p:cNvPicPr>
            <a:picLocks noChangeAspect="1"/>
          </p:cNvPicPr>
          <p:nvPr/>
        </p:nvPicPr>
        <p:blipFill>
          <a:blip r:embed="rId6"/>
          <a:stretch>
            <a:fillRect/>
          </a:stretch>
        </p:blipFill>
        <p:spPr>
          <a:xfrm>
            <a:off x="3619602" y="4196567"/>
            <a:ext cx="557311" cy="541492"/>
          </a:xfrm>
          <a:prstGeom prst="rect">
            <a:avLst/>
          </a:prstGeom>
        </p:spPr>
      </p:pic>
      <p:sp>
        <p:nvSpPr>
          <p:cNvPr id="7" name="pole tekstowe 6">
            <a:extLst>
              <a:ext uri="{FF2B5EF4-FFF2-40B4-BE49-F238E27FC236}">
                <a16:creationId xmlns:a16="http://schemas.microsoft.com/office/drawing/2014/main" id="{4F933D92-314E-17D0-A460-9C64E5BECBB8}"/>
              </a:ext>
            </a:extLst>
          </p:cNvPr>
          <p:cNvSpPr txBox="1"/>
          <p:nvPr/>
        </p:nvSpPr>
        <p:spPr>
          <a:xfrm>
            <a:off x="2655554" y="4853745"/>
            <a:ext cx="2473293" cy="430887"/>
          </a:xfrm>
          <a:prstGeom prst="rect">
            <a:avLst/>
          </a:prstGeom>
          <a:noFill/>
        </p:spPr>
        <p:txBody>
          <a:bodyPr wrap="square" rtlCol="0">
            <a:spAutoFit/>
          </a:bodyPr>
          <a:lstStyle/>
          <a:p>
            <a:pPr algn="ctr"/>
            <a:r>
              <a:rPr lang="pl-PL" sz="11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5 </a:t>
            </a:r>
            <a:r>
              <a:rPr lang="pl-PL" sz="1100" dirty="0">
                <a:latin typeface="Aptos" panose="020B0004020202020204" pitchFamily="34" charset="0"/>
                <a:ea typeface="Red Hat Text" panose="02010503040201060303" pitchFamily="2" charset="0"/>
                <a:cs typeface="Red Hat Text" panose="02010503040201060303" pitchFamily="2" charset="0"/>
              </a:rPr>
              <a:t>SPOKO TACO</a:t>
            </a:r>
          </a:p>
          <a:p>
            <a:pPr algn="ctr"/>
            <a:endParaRPr lang="pl-PL" sz="1100" dirty="0">
              <a:latin typeface="Aptos" panose="020B0004020202020204" pitchFamily="34" charset="0"/>
              <a:ea typeface="Red Hat Text" panose="02010503040201060303" pitchFamily="2" charset="0"/>
              <a:cs typeface="Red Hat Text" panose="02010503040201060303" pitchFamily="2" charset="0"/>
            </a:endParaRPr>
          </a:p>
        </p:txBody>
      </p:sp>
      <p:pic>
        <p:nvPicPr>
          <p:cNvPr id="54" name="Grafika 53">
            <a:extLst>
              <a:ext uri="{FF2B5EF4-FFF2-40B4-BE49-F238E27FC236}">
                <a16:creationId xmlns:a16="http://schemas.microsoft.com/office/drawing/2014/main" id="{8FAA54F1-A38C-B703-AE51-BB97DAB8790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83429" y="1280458"/>
            <a:ext cx="855123" cy="584775"/>
          </a:xfrm>
          <a:prstGeom prst="rect">
            <a:avLst/>
          </a:prstGeom>
        </p:spPr>
      </p:pic>
      <p:pic>
        <p:nvPicPr>
          <p:cNvPr id="2" name="Obraz 1">
            <a:extLst>
              <a:ext uri="{FF2B5EF4-FFF2-40B4-BE49-F238E27FC236}">
                <a16:creationId xmlns:a16="http://schemas.microsoft.com/office/drawing/2014/main" id="{0078CFB2-998C-CD03-BA73-AA2707BA65A0}"/>
              </a:ext>
            </a:extLst>
          </p:cNvPr>
          <p:cNvPicPr>
            <a:picLocks noChangeAspect="1"/>
          </p:cNvPicPr>
          <p:nvPr/>
        </p:nvPicPr>
        <p:blipFill>
          <a:blip r:embed="rId8"/>
          <a:stretch>
            <a:fillRect/>
          </a:stretch>
        </p:blipFill>
        <p:spPr>
          <a:xfrm>
            <a:off x="1303866" y="5557037"/>
            <a:ext cx="791118" cy="438823"/>
          </a:xfrm>
          <a:prstGeom prst="rect">
            <a:avLst/>
          </a:prstGeom>
        </p:spPr>
      </p:pic>
      <p:sp>
        <p:nvSpPr>
          <p:cNvPr id="4" name="pole tekstowe 3">
            <a:extLst>
              <a:ext uri="{FF2B5EF4-FFF2-40B4-BE49-F238E27FC236}">
                <a16:creationId xmlns:a16="http://schemas.microsoft.com/office/drawing/2014/main" id="{63217B59-116E-AA9C-13AB-D8FB0CA8F7F3}"/>
              </a:ext>
            </a:extLst>
          </p:cNvPr>
          <p:cNvSpPr txBox="1"/>
          <p:nvPr/>
        </p:nvSpPr>
        <p:spPr>
          <a:xfrm>
            <a:off x="1027323" y="6119192"/>
            <a:ext cx="1229217" cy="430887"/>
          </a:xfrm>
          <a:prstGeom prst="rect">
            <a:avLst/>
          </a:prstGeom>
          <a:noFill/>
        </p:spPr>
        <p:txBody>
          <a:bodyPr wrap="square" rtlCol="0">
            <a:spAutoFit/>
          </a:bodyPr>
          <a:lstStyle/>
          <a:p>
            <a:pPr algn="ctr"/>
            <a:r>
              <a:rPr lang="pl-PL" sz="1100" b="1">
                <a:solidFill>
                  <a:srgbClr val="EE771A"/>
                </a:solidFill>
                <a:latin typeface="Aptos" panose="020B0004020202020204" pitchFamily="34" charset="0"/>
                <a:ea typeface="Red Hat Text" panose="02010503040201060303" pitchFamily="2" charset="0"/>
                <a:cs typeface="Red Hat Text" panose="02010503040201060303" pitchFamily="2" charset="0"/>
              </a:rPr>
              <a:t>2</a:t>
            </a:r>
            <a:r>
              <a:rPr lang="pl-PL" sz="1100">
                <a:latin typeface="Aptos" panose="020B0004020202020204" pitchFamily="34" charset="0"/>
                <a:ea typeface="Red Hat Text" panose="02010503040201060303" pitchFamily="2" charset="0"/>
                <a:cs typeface="Red Hat Text" panose="02010503040201060303" pitchFamily="2" charset="0"/>
              </a:rPr>
              <a:t> PIZZZERIE</a:t>
            </a:r>
          </a:p>
          <a:p>
            <a:pPr algn="ctr"/>
            <a:r>
              <a:rPr lang="pl-PL" sz="1100">
                <a:latin typeface="Aptos" panose="020B0004020202020204" pitchFamily="34" charset="0"/>
                <a:ea typeface="Red Hat Text" panose="02010503040201060303" pitchFamily="2" charset="0"/>
                <a:cs typeface="Red Hat Text" panose="02010503040201060303" pitchFamily="2" charset="0"/>
              </a:rPr>
              <a:t> PIZZA NOVA</a:t>
            </a:r>
          </a:p>
        </p:txBody>
      </p:sp>
      <p:sp>
        <p:nvSpPr>
          <p:cNvPr id="10" name="pole tekstowe 9">
            <a:extLst>
              <a:ext uri="{FF2B5EF4-FFF2-40B4-BE49-F238E27FC236}">
                <a16:creationId xmlns:a16="http://schemas.microsoft.com/office/drawing/2014/main" id="{27AB9948-5EB7-BF3F-2F2A-533B1430344A}"/>
              </a:ext>
            </a:extLst>
          </p:cNvPr>
          <p:cNvSpPr txBox="1"/>
          <p:nvPr/>
        </p:nvSpPr>
        <p:spPr>
          <a:xfrm>
            <a:off x="3100446" y="6119192"/>
            <a:ext cx="1654323" cy="430887"/>
          </a:xfrm>
          <a:prstGeom prst="rect">
            <a:avLst/>
          </a:prstGeom>
          <a:noFill/>
        </p:spPr>
        <p:txBody>
          <a:bodyPr wrap="square" rtlCol="0">
            <a:spAutoFit/>
          </a:bodyPr>
          <a:lstStyle/>
          <a:p>
            <a:pPr algn="ctr"/>
            <a:r>
              <a:rPr lang="pl-PL" sz="1100" b="1">
                <a:solidFill>
                  <a:srgbClr val="EE771A"/>
                </a:solidFill>
                <a:latin typeface="Aptos" panose="020B0004020202020204" pitchFamily="34" charset="0"/>
                <a:ea typeface="Red Hat Text" panose="02010503040201060303" pitchFamily="2" charset="0"/>
                <a:cs typeface="Red Hat Text" panose="02010503040201060303" pitchFamily="2" charset="0"/>
              </a:rPr>
              <a:t>1</a:t>
            </a:r>
            <a:r>
              <a:rPr lang="pl-PL" sz="1100">
                <a:latin typeface="Aptos" panose="020B0004020202020204" pitchFamily="34" charset="0"/>
                <a:ea typeface="Red Hat Text" panose="02010503040201060303" pitchFamily="2" charset="0"/>
                <a:cs typeface="Red Hat Text" panose="02010503040201060303" pitchFamily="2" charset="0"/>
              </a:rPr>
              <a:t> RESTAURACJA</a:t>
            </a:r>
          </a:p>
          <a:p>
            <a:pPr algn="ctr"/>
            <a:r>
              <a:rPr lang="pl-PL" sz="1100">
                <a:latin typeface="Aptos" panose="020B0004020202020204" pitchFamily="34" charset="0"/>
                <a:ea typeface="Red Hat Text" panose="02010503040201060303" pitchFamily="2" charset="0"/>
                <a:cs typeface="Red Hat Text" panose="02010503040201060303" pitchFamily="2" charset="0"/>
              </a:rPr>
              <a:t> BARRIO LATINO</a:t>
            </a:r>
          </a:p>
        </p:txBody>
      </p:sp>
      <p:pic>
        <p:nvPicPr>
          <p:cNvPr id="8" name="Obraz 7">
            <a:extLst>
              <a:ext uri="{FF2B5EF4-FFF2-40B4-BE49-F238E27FC236}">
                <a16:creationId xmlns:a16="http://schemas.microsoft.com/office/drawing/2014/main" id="{2E5715F5-9F5D-A2ED-59ED-DF549DD7A259}"/>
              </a:ext>
            </a:extLst>
          </p:cNvPr>
          <p:cNvPicPr>
            <a:picLocks noChangeAspect="1"/>
          </p:cNvPicPr>
          <p:nvPr/>
        </p:nvPicPr>
        <p:blipFill>
          <a:blip r:embed="rId9"/>
          <a:stretch>
            <a:fillRect/>
          </a:stretch>
        </p:blipFill>
        <p:spPr>
          <a:xfrm>
            <a:off x="1248959" y="1396714"/>
            <a:ext cx="860932" cy="450816"/>
          </a:xfrm>
          <a:prstGeom prst="roundRect">
            <a:avLst>
              <a:gd name="adj" fmla="val 12307"/>
            </a:avLst>
          </a:prstGeom>
          <a:effectLst>
            <a:softEdge rad="0"/>
          </a:effectLst>
        </p:spPr>
      </p:pic>
      <p:pic>
        <p:nvPicPr>
          <p:cNvPr id="11" name="Obraz 10">
            <a:extLst>
              <a:ext uri="{FF2B5EF4-FFF2-40B4-BE49-F238E27FC236}">
                <a16:creationId xmlns:a16="http://schemas.microsoft.com/office/drawing/2014/main" id="{079D0F96-DA52-715A-2551-67BB96FCAB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12" name="Prostokąt: zaokrąglone rogi 11">
            <a:extLst>
              <a:ext uri="{FF2B5EF4-FFF2-40B4-BE49-F238E27FC236}">
                <a16:creationId xmlns:a16="http://schemas.microsoft.com/office/drawing/2014/main" id="{E6108B88-4723-BD10-84A4-A2D49FDD78A0}"/>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a:extLst>
              <a:ext uri="{FF2B5EF4-FFF2-40B4-BE49-F238E27FC236}">
                <a16:creationId xmlns:a16="http://schemas.microsoft.com/office/drawing/2014/main" id="{08868AE1-BAAA-C9EC-2F5B-677E3CF55C96}"/>
              </a:ext>
            </a:extLst>
          </p:cNvPr>
          <p:cNvSpPr txBox="1"/>
          <p:nvPr/>
        </p:nvSpPr>
        <p:spPr>
          <a:xfrm>
            <a:off x="536907" y="482782"/>
            <a:ext cx="7765475"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Portfolio Grupy Mex Polska</a:t>
            </a:r>
          </a:p>
        </p:txBody>
      </p:sp>
      <p:pic>
        <p:nvPicPr>
          <p:cNvPr id="28" name="Obraz 27" descr="Obraz zawierający Czcionka, typografia, Grafika, kaligrafia&#10;&#10;Opis wygenerowany automatycznie">
            <a:extLst>
              <a:ext uri="{FF2B5EF4-FFF2-40B4-BE49-F238E27FC236}">
                <a16:creationId xmlns:a16="http://schemas.microsoft.com/office/drawing/2014/main" id="{88DA08C0-B1BF-9666-9FB5-6C7030EF2B32}"/>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81375" y="5564600"/>
            <a:ext cx="589156" cy="589156"/>
          </a:xfrm>
          <a:prstGeom prst="rect">
            <a:avLst/>
          </a:prstGeom>
        </p:spPr>
      </p:pic>
      <p:pic>
        <p:nvPicPr>
          <p:cNvPr id="29" name="Obraz 28" descr="Obraz zawierający zegar, Czcionka, zrzut ekranu, tekst&#10;&#10;Opis wygenerowany automatycznie">
            <a:extLst>
              <a:ext uri="{FF2B5EF4-FFF2-40B4-BE49-F238E27FC236}">
                <a16:creationId xmlns:a16="http://schemas.microsoft.com/office/drawing/2014/main" id="{AA0AFF59-2655-BE3F-7872-A39B54E142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45534" y="2643583"/>
            <a:ext cx="860837" cy="594950"/>
          </a:xfrm>
          <a:prstGeom prst="rect">
            <a:avLst/>
          </a:prstGeom>
        </p:spPr>
      </p:pic>
      <p:sp>
        <p:nvSpPr>
          <p:cNvPr id="14" name="pole tekstowe 13">
            <a:extLst>
              <a:ext uri="{FF2B5EF4-FFF2-40B4-BE49-F238E27FC236}">
                <a16:creationId xmlns:a16="http://schemas.microsoft.com/office/drawing/2014/main" id="{06EF6133-E1AE-86FB-FCC5-96B455C9DD2F}"/>
              </a:ext>
            </a:extLst>
          </p:cNvPr>
          <p:cNvSpPr txBox="1"/>
          <p:nvPr/>
        </p:nvSpPr>
        <p:spPr>
          <a:xfrm>
            <a:off x="7465812" y="1154378"/>
            <a:ext cx="5038166" cy="276999"/>
          </a:xfrm>
          <a:prstGeom prst="rect">
            <a:avLst/>
          </a:prstGeom>
          <a:noFill/>
        </p:spPr>
        <p:txBody>
          <a:bodyPr wrap="square">
            <a:spAutoFit/>
          </a:bodyPr>
          <a:lstStyle/>
          <a:p>
            <a:r>
              <a:rPr lang="pl-PL" sz="1200" dirty="0">
                <a:latin typeface="Aptos" panose="020B0004020202020204" pitchFamily="34" charset="0"/>
                <a:ea typeface="Red Hat Text Medium" panose="02010503040201060303" pitchFamily="2" charset="0"/>
                <a:cs typeface="Red Hat Text Medium" panose="02010503040201060303" pitchFamily="2" charset="0"/>
              </a:rPr>
              <a:t>Główne miasta operacyjne:</a:t>
            </a:r>
            <a:endParaRPr lang="pl-PL" sz="1200" dirty="0"/>
          </a:p>
        </p:txBody>
      </p:sp>
    </p:spTree>
    <p:extLst>
      <p:ext uri="{BB962C8B-B14F-4D97-AF65-F5344CB8AC3E}">
        <p14:creationId xmlns:p14="http://schemas.microsoft.com/office/powerpoint/2010/main" val="3702808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C4FE2-B2E2-7793-B4F8-6D653684E565}"/>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AC532490-0852-1AB4-BE2C-97C113D76290}"/>
              </a:ext>
            </a:extLst>
          </p:cNvPr>
          <p:cNvSpPr>
            <a:spLocks noGrp="1" noChangeArrowheads="1"/>
          </p:cNvSpPr>
          <p:nvPr>
            <p:ph idx="1"/>
          </p:nvPr>
        </p:nvSpPr>
        <p:spPr bwMode="auto">
          <a:xfrm>
            <a:off x="497578" y="2346345"/>
            <a:ext cx="5598422" cy="383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Kultowa marka działająca w jednym z najbardziej dochodowych segmentów Grupy – bistro obchodzi w połowie 2026 r. swoje 15-lecie! </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Koncept od lat cieszy się bardzo dużą popularnością zarówno w dużych miastach, jak i mniejszych ośrodkach, dzięki przystępnej ofercie i wysokiej rotacji klientów. Pijalnia stanowi fundament działalności operacyjnej Grupy i odpowiada za znaczącą część generowanych przychodów. </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Koncept o wysokiej rotacji klientów i stabilnym profilu marżowym, stanowiący kluczowy generator EBITDA Grupy.</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W 2025 roku kontynuowano rozwój sieci oraz działania związane z </a:t>
            </a:r>
            <a:r>
              <a:rPr lang="pl-PL" sz="1200" b="1" dirty="0">
                <a:latin typeface="Aptos" panose="020B0004020202020204" pitchFamily="34" charset="0"/>
                <a:ea typeface="Red Hat Text" panose="02010503040201060303" pitchFamily="2" charset="0"/>
                <a:cs typeface="Red Hat Text" panose="02010503040201060303" pitchFamily="2" charset="0"/>
              </a:rPr>
              <a:t>modernizacją konceptu</a:t>
            </a:r>
            <a:r>
              <a:rPr lang="pl-PL" sz="1200" dirty="0">
                <a:latin typeface="Aptos" panose="020B0004020202020204" pitchFamily="34" charset="0"/>
                <a:ea typeface="Red Hat Text" panose="02010503040201060303" pitchFamily="2" charset="0"/>
                <a:cs typeface="Red Hat Text" panose="02010503040201060303" pitchFamily="2" charset="0"/>
              </a:rPr>
              <a:t>, w tym rozszerzenie oferty produktowej oraz dostosowanie formatu do zmieniających się preferencji młodych klientów i </a:t>
            </a:r>
            <a:r>
              <a:rPr lang="pl-PL" sz="1200" b="1" dirty="0">
                <a:latin typeface="Aptos" panose="020B0004020202020204" pitchFamily="34" charset="0"/>
                <a:ea typeface="Red Hat Text" panose="02010503040201060303" pitchFamily="2" charset="0"/>
                <a:cs typeface="Red Hat Text" panose="02010503040201060303" pitchFamily="2" charset="0"/>
              </a:rPr>
              <a:t>generacji Z.</a:t>
            </a:r>
          </a:p>
          <a:p>
            <a:pPr marL="0" indent="0">
              <a:buNone/>
            </a:pPr>
            <a:r>
              <a:rPr lang="pl-PL" sz="12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Ostatnie otwarcie: </a:t>
            </a:r>
            <a:r>
              <a:rPr lang="pl-PL" sz="1200" dirty="0">
                <a:solidFill>
                  <a:srgbClr val="EE771A"/>
                </a:solidFill>
                <a:latin typeface="Aptos" panose="020B0004020202020204" pitchFamily="34" charset="0"/>
              </a:rPr>
              <a:t>sierpień 2025 – Jarosław, Rynek 21</a:t>
            </a:r>
            <a:endParaRPr lang="pl-PL" sz="1400" dirty="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600" b="1" dirty="0">
                <a:latin typeface="Aptos" panose="020B0004020202020204" pitchFamily="34" charset="0"/>
                <a:ea typeface="Red Hat Text" panose="02010503040201060303" pitchFamily="2" charset="0"/>
                <a:cs typeface="Red Hat Text" panose="02010503040201060303" pitchFamily="2" charset="0"/>
              </a:rPr>
              <a:t>Rozwój i kierunki:</a:t>
            </a:r>
            <a:endParaRPr lang="pl-PL" sz="16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dalsze wzmacnianie pozycji lidera w segmencie bistro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kontynuacja modernizacji konceptu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potencjał dalszego skalowania sieci w Polsce</a:t>
            </a:r>
          </a:p>
        </p:txBody>
      </p:sp>
      <p:pic>
        <p:nvPicPr>
          <p:cNvPr id="6" name="Obraz 5" descr="Obraz zawierający w pomieszczeniu, ściana, Blat, sufit&#10;&#10;Opis wygenerowany automatycznie">
            <a:extLst>
              <a:ext uri="{FF2B5EF4-FFF2-40B4-BE49-F238E27FC236}">
                <a16:creationId xmlns:a16="http://schemas.microsoft.com/office/drawing/2014/main" id="{D7147CB5-72E3-B219-FAE6-A4A952007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7046" y="2199289"/>
            <a:ext cx="4995865" cy="3730117"/>
          </a:xfrm>
          <a:prstGeom prst="roundRect">
            <a:avLst>
              <a:gd name="adj" fmla="val 6503"/>
            </a:avLst>
          </a:prstGeom>
        </p:spPr>
      </p:pic>
      <p:pic>
        <p:nvPicPr>
          <p:cNvPr id="7" name="Obraz 6">
            <a:extLst>
              <a:ext uri="{FF2B5EF4-FFF2-40B4-BE49-F238E27FC236}">
                <a16:creationId xmlns:a16="http://schemas.microsoft.com/office/drawing/2014/main" id="{60A7411D-6192-D56C-D2D4-0C4068C986D4}"/>
              </a:ext>
            </a:extLst>
          </p:cNvPr>
          <p:cNvPicPr>
            <a:picLocks noChangeAspect="1"/>
          </p:cNvPicPr>
          <p:nvPr/>
        </p:nvPicPr>
        <p:blipFill>
          <a:blip r:embed="rId3"/>
          <a:stretch>
            <a:fillRect/>
          </a:stretch>
        </p:blipFill>
        <p:spPr>
          <a:xfrm>
            <a:off x="614321" y="1372254"/>
            <a:ext cx="1188950" cy="622579"/>
          </a:xfrm>
          <a:prstGeom prst="rect">
            <a:avLst/>
          </a:prstGeom>
        </p:spPr>
      </p:pic>
      <p:pic>
        <p:nvPicPr>
          <p:cNvPr id="4" name="Obraz 3">
            <a:extLst>
              <a:ext uri="{FF2B5EF4-FFF2-40B4-BE49-F238E27FC236}">
                <a16:creationId xmlns:a16="http://schemas.microsoft.com/office/drawing/2014/main" id="{F6D27F08-3013-0925-0D34-4F839C417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11" name="Prostokąt: zaokrąglone rogi 10">
            <a:extLst>
              <a:ext uri="{FF2B5EF4-FFF2-40B4-BE49-F238E27FC236}">
                <a16:creationId xmlns:a16="http://schemas.microsoft.com/office/drawing/2014/main" id="{BE324047-FF94-ABA3-D3CD-7872D9E63B6E}"/>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42AD7EB8-7A00-BBE7-6E42-9481E4C3F157}"/>
              </a:ext>
            </a:extLst>
          </p:cNvPr>
          <p:cNvSpPr txBox="1"/>
          <p:nvPr/>
        </p:nvSpPr>
        <p:spPr>
          <a:xfrm>
            <a:off x="497578" y="569603"/>
            <a:ext cx="9865621" cy="523220"/>
          </a:xfrm>
          <a:prstGeom prst="rect">
            <a:avLst/>
          </a:prstGeom>
          <a:noFill/>
        </p:spPr>
        <p:txBody>
          <a:bodyPr wrap="square" rtlCol="0">
            <a:spAutoFit/>
          </a:bodyPr>
          <a:lstStyle/>
          <a:p>
            <a:r>
              <a:rPr lang="pl-PL" sz="2800" b="1" dirty="0">
                <a:latin typeface="Aptos" panose="020B0004020202020204" pitchFamily="34" charset="0"/>
                <a:ea typeface="Red Hat Text Medium" panose="02010503040201060303" pitchFamily="2" charset="0"/>
                <a:cs typeface="Red Hat Text Medium" panose="02010503040201060303" pitchFamily="2" charset="0"/>
              </a:rPr>
              <a:t>Kultowa Pijalnia obchodzi w tym roku swoje 15-lecie!</a:t>
            </a:r>
          </a:p>
        </p:txBody>
      </p:sp>
    </p:spTree>
    <p:extLst>
      <p:ext uri="{BB962C8B-B14F-4D97-AF65-F5344CB8AC3E}">
        <p14:creationId xmlns:p14="http://schemas.microsoft.com/office/powerpoint/2010/main" val="2428528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2B3F-2A5C-CEB9-293E-F5D422077CD1}"/>
            </a:ext>
          </a:extLst>
        </p:cNvPr>
        <p:cNvGrpSpPr/>
        <p:nvPr/>
      </p:nvGrpSpPr>
      <p:grpSpPr>
        <a:xfrm>
          <a:off x="0" y="0"/>
          <a:ext cx="0" cy="0"/>
          <a:chOff x="0" y="0"/>
          <a:chExt cx="0" cy="0"/>
        </a:xfrm>
      </p:grpSpPr>
      <p:pic>
        <p:nvPicPr>
          <p:cNvPr id="16" name="Grafika 15">
            <a:extLst>
              <a:ext uri="{FF2B5EF4-FFF2-40B4-BE49-F238E27FC236}">
                <a16:creationId xmlns:a16="http://schemas.microsoft.com/office/drawing/2014/main" id="{4681BB9F-522E-EA6E-9A63-42CE446432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41825" y="3445837"/>
            <a:ext cx="1160500" cy="814819"/>
          </a:xfrm>
          <a:prstGeom prst="rect">
            <a:avLst/>
          </a:prstGeom>
        </p:spPr>
      </p:pic>
      <p:pic>
        <p:nvPicPr>
          <p:cNvPr id="3" name="Obraz 2" descr="Obraz zawierający tekst, budynek, Reklama, na wolnym powietrzu&#10;&#10;Zawartość wygenerowana przez AI może być niepoprawna.">
            <a:extLst>
              <a:ext uri="{FF2B5EF4-FFF2-40B4-BE49-F238E27FC236}">
                <a16:creationId xmlns:a16="http://schemas.microsoft.com/office/drawing/2014/main" id="{627D63F0-718B-7540-9FA2-1A6CB356C04D}"/>
              </a:ext>
            </a:extLst>
          </p:cNvPr>
          <p:cNvPicPr>
            <a:picLocks noChangeAspect="1"/>
          </p:cNvPicPr>
          <p:nvPr/>
        </p:nvPicPr>
        <p:blipFill rotWithShape="1">
          <a:blip r:embed="rId4">
            <a:extLst>
              <a:ext uri="{28A0092B-C50C-407E-A947-70E740481C1C}">
                <a14:useLocalDpi xmlns:a14="http://schemas.microsoft.com/office/drawing/2010/main" val="0"/>
              </a:ext>
            </a:extLst>
          </a:blip>
          <a:srcRect t="18750"/>
          <a:stretch/>
        </p:blipFill>
        <p:spPr>
          <a:xfrm>
            <a:off x="0" y="0"/>
            <a:ext cx="12192000" cy="6858000"/>
          </a:xfrm>
          <a:prstGeom prst="rect">
            <a:avLst/>
          </a:prstGeom>
        </p:spPr>
      </p:pic>
    </p:spTree>
    <p:extLst>
      <p:ext uri="{BB962C8B-B14F-4D97-AF65-F5344CB8AC3E}">
        <p14:creationId xmlns:p14="http://schemas.microsoft.com/office/powerpoint/2010/main" val="1981705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8DDF0-B72C-2084-7737-A6263EBF29A2}"/>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06C4EC16-4136-C7AB-64B2-BEADC9F8E981}"/>
              </a:ext>
            </a:extLst>
          </p:cNvPr>
          <p:cNvSpPr>
            <a:spLocks noGrp="1" noChangeArrowheads="1"/>
          </p:cNvSpPr>
          <p:nvPr>
            <p:ph idx="1"/>
          </p:nvPr>
        </p:nvSpPr>
        <p:spPr bwMode="auto">
          <a:xfrm>
            <a:off x="497579" y="2436719"/>
            <a:ext cx="5323799" cy="365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The Mexican to najstarszy koncept w portfelu Grupy oraz jedna z najbardziej rozpoznawalnych sieci restauracji meksykańskich w Polsce. Lokale wyróżniają się charakterystycznym wystrojem, ofertą kulinarną oraz doświadczeniem klienta opartym o elementy kultury latynoamerykańskiej.</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W 2025 roku kontynuowano rozwój oferty oraz działania mające na celu zwiększenie dostępności konceptu, w tym rozwój kanału </a:t>
            </a:r>
            <a:r>
              <a:rPr lang="pl-PL" sz="1200" b="1" dirty="0">
                <a:latin typeface="Aptos" panose="020B0004020202020204" pitchFamily="34" charset="0"/>
                <a:ea typeface="Red Hat Text" panose="02010503040201060303" pitchFamily="2" charset="0"/>
                <a:cs typeface="Red Hat Text" panose="02010503040201060303" pitchFamily="2" charset="0"/>
              </a:rPr>
              <a:t>delivery </a:t>
            </a:r>
            <a:r>
              <a:rPr lang="pl-PL" sz="1200" dirty="0">
                <a:latin typeface="Aptos" panose="020B0004020202020204" pitchFamily="34" charset="0"/>
                <a:ea typeface="Red Hat Text" panose="02010503040201060303" pitchFamily="2" charset="0"/>
                <a:cs typeface="Red Hat Text" panose="02010503040201060303" pitchFamily="2" charset="0"/>
              </a:rPr>
              <a:t>oraz przygotowania do nowych lokalizacji.</a:t>
            </a:r>
            <a:endParaRPr lang="pl-PL" sz="14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4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Ostatnie otwarcie: </a:t>
            </a:r>
            <a:r>
              <a:rPr lang="pl-PL" sz="1400" dirty="0">
                <a:solidFill>
                  <a:srgbClr val="EE771A"/>
                </a:solidFill>
                <a:latin typeface="Aptos" panose="020B0004020202020204" pitchFamily="34" charset="0"/>
                <a:ea typeface="Red Hat Text" panose="02010503040201060303" pitchFamily="2" charset="0"/>
                <a:cs typeface="Red Hat Text" panose="02010503040201060303" pitchFamily="2" charset="0"/>
              </a:rPr>
              <a:t>maj 2025 – </a:t>
            </a:r>
            <a:r>
              <a:rPr lang="pl-PL" sz="1400" dirty="0">
                <a:solidFill>
                  <a:srgbClr val="EE771A"/>
                </a:solidFill>
                <a:latin typeface="Aptos" panose="020B0004020202020204" pitchFamily="34" charset="0"/>
              </a:rPr>
              <a:t>Wrocław, Rynek 60</a:t>
            </a:r>
          </a:p>
          <a:p>
            <a:pPr marL="0" indent="0">
              <a:buNone/>
            </a:pPr>
            <a:endParaRPr lang="pl-PL" sz="14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600" b="1" dirty="0">
                <a:latin typeface="Aptos" panose="020B0004020202020204" pitchFamily="34" charset="0"/>
                <a:ea typeface="Red Hat Text" panose="02010503040201060303" pitchFamily="2" charset="0"/>
                <a:cs typeface="Red Hat Text" panose="02010503040201060303" pitchFamily="2" charset="0"/>
              </a:rPr>
              <a:t>Rozwój i kierunki:</a:t>
            </a:r>
            <a:endParaRPr lang="pl-PL" sz="16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100" dirty="0">
                <a:latin typeface="Aptos" panose="020B0004020202020204" pitchFamily="34" charset="0"/>
                <a:ea typeface="Red Hat Text" panose="02010503040201060303" pitchFamily="2" charset="0"/>
                <a:cs typeface="Red Hat Text" panose="02010503040201060303" pitchFamily="2" charset="0"/>
              </a:rPr>
              <a:t>dalsze wzmacnianie pozycji lidera w segmencie </a:t>
            </a:r>
            <a:r>
              <a:rPr lang="en-US" sz="1100" dirty="0">
                <a:latin typeface="Aptos" panose="020B0004020202020204" pitchFamily="34" charset="0"/>
                <a:ea typeface="Red Hat Text" panose="02010503040201060303" pitchFamily="2" charset="0"/>
                <a:cs typeface="Red Hat Text" panose="02010503040201060303" pitchFamily="2" charset="0"/>
              </a:rPr>
              <a:t>casual dining </a:t>
            </a: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100" dirty="0">
                <a:latin typeface="Aptos" panose="020B0004020202020204" pitchFamily="34" charset="0"/>
                <a:ea typeface="Red Hat Text" panose="02010503040201060303" pitchFamily="2" charset="0"/>
                <a:cs typeface="Red Hat Text" panose="02010503040201060303" pitchFamily="2" charset="0"/>
              </a:rPr>
              <a:t>rozwój kanału delivery wspiera wzrost sprzedaży </a:t>
            </a:r>
            <a:br>
              <a:rPr lang="pl-PL" sz="1100" dirty="0">
                <a:latin typeface="Aptos" panose="020B0004020202020204" pitchFamily="34" charset="0"/>
                <a:ea typeface="Red Hat Text" panose="02010503040201060303" pitchFamily="2" charset="0"/>
                <a:cs typeface="Red Hat Text" panose="02010503040201060303" pitchFamily="2" charset="0"/>
              </a:rPr>
            </a:br>
            <a:r>
              <a:rPr lang="pl-PL" sz="1100" dirty="0">
                <a:latin typeface="Aptos" panose="020B0004020202020204" pitchFamily="34" charset="0"/>
                <a:ea typeface="Red Hat Text" panose="02010503040201060303" pitchFamily="2" charset="0"/>
                <a:cs typeface="Red Hat Text" panose="02010503040201060303" pitchFamily="2" charset="0"/>
              </a:rPr>
              <a:t>przy jednoczesnym zarządzaniu marżą</a:t>
            </a:r>
          </a:p>
          <a:p>
            <a:pPr>
              <a:buClr>
                <a:srgbClr val="FF6600"/>
              </a:buClr>
            </a:pPr>
            <a:r>
              <a:rPr lang="pl-PL" sz="1100" dirty="0">
                <a:latin typeface="Aptos" panose="020B0004020202020204" pitchFamily="34" charset="0"/>
                <a:ea typeface="Red Hat Text" panose="02010503040201060303" pitchFamily="2" charset="0"/>
                <a:cs typeface="Red Hat Text" panose="02010503040201060303" pitchFamily="2" charset="0"/>
              </a:rPr>
              <a:t>kontynuacja modernizacji konceptu </a:t>
            </a:r>
          </a:p>
          <a:p>
            <a:pPr>
              <a:buClr>
                <a:srgbClr val="FF6600"/>
              </a:buClr>
            </a:pPr>
            <a:r>
              <a:rPr lang="pl-PL" sz="1100" dirty="0">
                <a:latin typeface="Aptos" panose="020B0004020202020204" pitchFamily="34" charset="0"/>
                <a:ea typeface="Red Hat Text" panose="02010503040201060303" pitchFamily="2" charset="0"/>
                <a:cs typeface="Red Hat Text" panose="02010503040201060303" pitchFamily="2" charset="0"/>
              </a:rPr>
              <a:t>potencjał dalszego skalowania sieci w Polsce</a:t>
            </a:r>
          </a:p>
        </p:txBody>
      </p:sp>
      <p:pic>
        <p:nvPicPr>
          <p:cNvPr id="11" name="Grafika 10">
            <a:extLst>
              <a:ext uri="{FF2B5EF4-FFF2-40B4-BE49-F238E27FC236}">
                <a16:creationId xmlns:a16="http://schemas.microsoft.com/office/drawing/2014/main" id="{F2CDCE6D-38BD-A048-FEED-57E7D77AAA7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21918" y="1412280"/>
            <a:ext cx="1152801" cy="788342"/>
          </a:xfrm>
          <a:prstGeom prst="rect">
            <a:avLst/>
          </a:prstGeom>
        </p:spPr>
      </p:pic>
      <p:pic>
        <p:nvPicPr>
          <p:cNvPr id="4" name="Obraz 3">
            <a:extLst>
              <a:ext uri="{FF2B5EF4-FFF2-40B4-BE49-F238E27FC236}">
                <a16:creationId xmlns:a16="http://schemas.microsoft.com/office/drawing/2014/main" id="{8A4BA443-852F-2142-7531-658F9D5FF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5" name="Prostokąt: zaokrąglone rogi 4">
            <a:extLst>
              <a:ext uri="{FF2B5EF4-FFF2-40B4-BE49-F238E27FC236}">
                <a16:creationId xmlns:a16="http://schemas.microsoft.com/office/drawing/2014/main" id="{420C6115-DD41-9E86-96C8-EA4AAC23C315}"/>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A1FF6D5E-2CF1-9011-CB81-F6264819D55D}"/>
              </a:ext>
            </a:extLst>
          </p:cNvPr>
          <p:cNvSpPr txBox="1"/>
          <p:nvPr/>
        </p:nvSpPr>
        <p:spPr>
          <a:xfrm>
            <a:off x="497579" y="569603"/>
            <a:ext cx="4386656" cy="584775"/>
          </a:xfrm>
          <a:prstGeom prst="rect">
            <a:avLst/>
          </a:prstGeom>
          <a:noFill/>
        </p:spPr>
        <p:txBody>
          <a:bodyPr wrap="square" rtlCol="0">
            <a:spAutoFit/>
          </a:bodyPr>
          <a:lstStyle/>
          <a:p>
            <a:r>
              <a:rPr lang="pl-PL" sz="3200" b="1">
                <a:latin typeface="Aptos" panose="020B0004020202020204" pitchFamily="34" charset="0"/>
                <a:ea typeface="Red Hat Text Medium" panose="02010503040201060303" pitchFamily="2" charset="0"/>
                <a:cs typeface="Red Hat Text Medium" panose="02010503040201060303" pitchFamily="2" charset="0"/>
              </a:rPr>
              <a:t>Koncept z historią</a:t>
            </a:r>
          </a:p>
        </p:txBody>
      </p:sp>
      <p:pic>
        <p:nvPicPr>
          <p:cNvPr id="13" name="Obraz 12">
            <a:extLst>
              <a:ext uri="{FF2B5EF4-FFF2-40B4-BE49-F238E27FC236}">
                <a16:creationId xmlns:a16="http://schemas.microsoft.com/office/drawing/2014/main" id="{1A0E074A-E9AD-6B15-1AF3-F93E7280B3D6}"/>
              </a:ext>
            </a:extLst>
          </p:cNvPr>
          <p:cNvPicPr>
            <a:picLocks noChangeAspect="1"/>
          </p:cNvPicPr>
          <p:nvPr/>
        </p:nvPicPr>
        <p:blipFill>
          <a:blip r:embed="rId4">
            <a:extLst>
              <a:ext uri="{28A0092B-C50C-407E-A947-70E740481C1C}">
                <a14:useLocalDpi xmlns:a14="http://schemas.microsoft.com/office/drawing/2010/main" val="0"/>
              </a:ext>
            </a:extLst>
          </a:blip>
          <a:srcRect l="12390" r="12390"/>
          <a:stretch/>
        </p:blipFill>
        <p:spPr>
          <a:xfrm>
            <a:off x="6587046" y="2199289"/>
            <a:ext cx="4995865" cy="3730117"/>
          </a:xfrm>
          <a:prstGeom prst="roundRect">
            <a:avLst>
              <a:gd name="adj" fmla="val 6503"/>
            </a:avLst>
          </a:prstGeom>
        </p:spPr>
      </p:pic>
    </p:spTree>
    <p:extLst>
      <p:ext uri="{BB962C8B-B14F-4D97-AF65-F5344CB8AC3E}">
        <p14:creationId xmlns:p14="http://schemas.microsoft.com/office/powerpoint/2010/main" val="50074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FF1D-762A-3ACF-C3AB-1DDDBE61A3A7}"/>
            </a:ext>
          </a:extLst>
        </p:cNvPr>
        <p:cNvGrpSpPr/>
        <p:nvPr/>
      </p:nvGrpSpPr>
      <p:grpSpPr>
        <a:xfrm>
          <a:off x="0" y="0"/>
          <a:ext cx="0" cy="0"/>
          <a:chOff x="0" y="0"/>
          <a:chExt cx="0" cy="0"/>
        </a:xfrm>
      </p:grpSpPr>
      <p:sp>
        <p:nvSpPr>
          <p:cNvPr id="19" name="Prostokąt: zaokrąglone rogi 18">
            <a:extLst>
              <a:ext uri="{FF2B5EF4-FFF2-40B4-BE49-F238E27FC236}">
                <a16:creationId xmlns:a16="http://schemas.microsoft.com/office/drawing/2014/main" id="{37A407C4-4CD3-6871-4E6D-CFB120047B6F}"/>
              </a:ext>
            </a:extLst>
          </p:cNvPr>
          <p:cNvSpPr/>
          <p:nvPr/>
        </p:nvSpPr>
        <p:spPr>
          <a:xfrm>
            <a:off x="614321" y="1455821"/>
            <a:ext cx="4207625" cy="4506067"/>
          </a:xfrm>
          <a:prstGeom prst="roundRect">
            <a:avLst>
              <a:gd name="adj" fmla="val 7842"/>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1">
            <a:extLst>
              <a:ext uri="{FF2B5EF4-FFF2-40B4-BE49-F238E27FC236}">
                <a16:creationId xmlns:a16="http://schemas.microsoft.com/office/drawing/2014/main" id="{B795628F-ABDB-ACFE-39AB-C0670FC0897A}"/>
              </a:ext>
            </a:extLst>
          </p:cNvPr>
          <p:cNvSpPr>
            <a:spLocks noGrp="1" noChangeArrowheads="1"/>
          </p:cNvSpPr>
          <p:nvPr>
            <p:ph idx="1"/>
          </p:nvPr>
        </p:nvSpPr>
        <p:spPr bwMode="auto">
          <a:xfrm>
            <a:off x="5083290" y="186530"/>
            <a:ext cx="7108709" cy="746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Grupa zarządza </a:t>
            </a:r>
            <a:r>
              <a:rPr lang="pl-PL" sz="1100" b="1" dirty="0">
                <a:latin typeface="Aptos" panose="020B0004020202020204" pitchFamily="34" charset="0"/>
                <a:ea typeface="Red Hat Text" panose="02010503040201060303" pitchFamily="2" charset="0"/>
                <a:cs typeface="Red Hat Text" panose="02010503040201060303" pitchFamily="2" charset="0"/>
              </a:rPr>
              <a:t>siecią</a:t>
            </a:r>
            <a:r>
              <a:rPr lang="pl-PL" sz="1100" dirty="0">
                <a:latin typeface="Aptos" panose="020B0004020202020204" pitchFamily="34" charset="0"/>
                <a:ea typeface="Red Hat Text" panose="02010503040201060303" pitchFamily="2" charset="0"/>
                <a:cs typeface="Red Hat Text" panose="02010503040201060303" pitchFamily="2" charset="0"/>
              </a:rPr>
              <a:t> </a:t>
            </a:r>
            <a:r>
              <a:rPr lang="pl-PL" sz="1100" b="1" dirty="0">
                <a:latin typeface="Aptos" panose="020B0004020202020204" pitchFamily="34" charset="0"/>
                <a:ea typeface="Red Hat Text" panose="02010503040201060303" pitchFamily="2" charset="0"/>
                <a:cs typeface="Red Hat Text" panose="02010503040201060303" pitchFamily="2" charset="0"/>
              </a:rPr>
              <a:t>ponad 60 lokalami </a:t>
            </a:r>
            <a:r>
              <a:rPr lang="pl-PL" sz="1100" dirty="0">
                <a:latin typeface="Aptos" panose="020B0004020202020204" pitchFamily="34" charset="0"/>
                <a:ea typeface="Red Hat Text" panose="02010503040201060303" pitchFamily="2" charset="0"/>
                <a:cs typeface="Red Hat Text" panose="02010503040201060303" pitchFamily="2" charset="0"/>
              </a:rPr>
              <a:t>w </a:t>
            </a:r>
            <a:r>
              <a:rPr lang="pl-PL" sz="1100" b="1" dirty="0">
                <a:latin typeface="Aptos" panose="020B0004020202020204" pitchFamily="34" charset="0"/>
                <a:ea typeface="Red Hat Text" panose="02010503040201060303" pitchFamily="2" charset="0"/>
                <a:cs typeface="Red Hat Text" panose="02010503040201060303" pitchFamily="2" charset="0"/>
              </a:rPr>
              <a:t>największych miastach Polski </a:t>
            </a:r>
            <a:r>
              <a:rPr lang="pl-PL" sz="1100" dirty="0">
                <a:latin typeface="Aptos" panose="020B0004020202020204" pitchFamily="34" charset="0"/>
                <a:ea typeface="Red Hat Text" panose="02010503040201060303" pitchFamily="2" charset="0"/>
                <a:cs typeface="Red Hat Text" panose="02010503040201060303" pitchFamily="2" charset="0"/>
              </a:rPr>
              <a:t>oraz ośrodkach turystycznych, działając w ramach 8 rentownych brandów</a:t>
            </a:r>
          </a:p>
          <a:p>
            <a:pPr marL="0" indent="0">
              <a:lnSpc>
                <a:spcPct val="150000"/>
              </a:lnSpc>
              <a:spcBef>
                <a:spcPts val="600"/>
              </a:spcBef>
              <a:buClr>
                <a:srgbClr val="FF6600"/>
              </a:buClr>
              <a:buSzPct val="60000"/>
              <a:buNone/>
            </a:pP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Jest jedną z </a:t>
            </a:r>
            <a:r>
              <a:rPr lang="pl-PL" sz="1100" b="1" dirty="0">
                <a:latin typeface="Aptos" panose="020B0004020202020204" pitchFamily="34" charset="0"/>
                <a:ea typeface="Red Hat Text" panose="02010503040201060303" pitchFamily="2" charset="0"/>
                <a:cs typeface="Red Hat Text" panose="02010503040201060303" pitchFamily="2" charset="0"/>
              </a:rPr>
              <a:t>największych platform gastronomicznych </a:t>
            </a:r>
            <a:r>
              <a:rPr lang="pl-PL" sz="1100" dirty="0">
                <a:latin typeface="Aptos" panose="020B0004020202020204" pitchFamily="34" charset="0"/>
                <a:ea typeface="Red Hat Text" panose="02010503040201060303" pitchFamily="2" charset="0"/>
                <a:cs typeface="Red Hat Text" panose="02010503040201060303" pitchFamily="2" charset="0"/>
              </a:rPr>
              <a:t>łączących koncepty bistro, casual </a:t>
            </a:r>
            <a:r>
              <a:rPr lang="pl-PL" sz="1100" dirty="0" err="1">
                <a:latin typeface="Aptos" panose="020B0004020202020204" pitchFamily="34" charset="0"/>
                <a:ea typeface="Red Hat Text" panose="02010503040201060303" pitchFamily="2" charset="0"/>
                <a:cs typeface="Red Hat Text" panose="02010503040201060303" pitchFamily="2" charset="0"/>
              </a:rPr>
              <a:t>dining</a:t>
            </a:r>
            <a:r>
              <a:rPr lang="pl-PL" sz="1100" dirty="0">
                <a:latin typeface="Aptos" panose="020B0004020202020204" pitchFamily="34" charset="0"/>
                <a:ea typeface="Red Hat Text" panose="02010503040201060303" pitchFamily="2" charset="0"/>
                <a:cs typeface="Red Hat Text" panose="02010503040201060303" pitchFamily="2" charset="0"/>
              </a:rPr>
              <a:t>, bary oraz street food</a:t>
            </a:r>
          </a:p>
          <a:p>
            <a:pPr marL="0" indent="0">
              <a:lnSpc>
                <a:spcPct val="150000"/>
              </a:lnSpc>
              <a:spcBef>
                <a:spcPts val="600"/>
              </a:spcBef>
              <a:buClr>
                <a:srgbClr val="FF6600"/>
              </a:buClr>
              <a:buSzPct val="60000"/>
              <a:buNone/>
            </a:pP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Stanowi jeden z najbardziej udanych przykładów </a:t>
            </a:r>
            <a:r>
              <a:rPr lang="pl-PL" sz="1100" b="1" dirty="0">
                <a:latin typeface="Aptos" panose="020B0004020202020204" pitchFamily="34" charset="0"/>
                <a:ea typeface="Red Hat Text" panose="02010503040201060303" pitchFamily="2" charset="0"/>
                <a:cs typeface="Red Hat Text" panose="02010503040201060303" pitchFamily="2" charset="0"/>
              </a:rPr>
              <a:t>odbicia w branży gastronomicznej po pandemii COVID-19 </a:t>
            </a:r>
            <a:r>
              <a:rPr lang="pl-PL" sz="1100" dirty="0">
                <a:latin typeface="Aptos" panose="020B0004020202020204" pitchFamily="34" charset="0"/>
                <a:ea typeface="Red Hat Text" panose="02010503040201060303" pitchFamily="2" charset="0"/>
                <a:cs typeface="Red Hat Text" panose="02010503040201060303" pitchFamily="2" charset="0"/>
              </a:rPr>
              <a:t>i wykazuje dynamiczny wzrost przychodów oraz poprawę rentowności</a:t>
            </a:r>
          </a:p>
          <a:p>
            <a:pPr marL="0" indent="0">
              <a:lnSpc>
                <a:spcPct val="150000"/>
              </a:lnSpc>
              <a:spcBef>
                <a:spcPts val="600"/>
              </a:spcBef>
              <a:buClr>
                <a:srgbClr val="FF6600"/>
              </a:buClr>
              <a:buSzPct val="60000"/>
              <a:buNone/>
            </a:pP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Rozwój realizowany jest w sposób zdyscyplinowany, w dużej </a:t>
            </a:r>
            <a:r>
              <a:rPr lang="pl-PL" sz="1100" b="1" dirty="0">
                <a:latin typeface="Aptos" panose="020B0004020202020204" pitchFamily="34" charset="0"/>
                <a:ea typeface="Red Hat Text" panose="02010503040201060303" pitchFamily="2" charset="0"/>
                <a:cs typeface="Red Hat Text" panose="02010503040201060303" pitchFamily="2" charset="0"/>
              </a:rPr>
              <a:t>mierze finansowany ze środków własnych </a:t>
            </a:r>
            <a:r>
              <a:rPr lang="pl-PL" sz="1100" dirty="0">
                <a:latin typeface="Aptos" panose="020B0004020202020204" pitchFamily="34" charset="0"/>
                <a:ea typeface="Red Hat Text" panose="02010503040201060303" pitchFamily="2" charset="0"/>
                <a:cs typeface="Red Hat Text" panose="02010503040201060303" pitchFamily="2" charset="0"/>
              </a:rPr>
              <a:t>oraz kredytów bankowych</a:t>
            </a:r>
          </a:p>
          <a:p>
            <a:pPr marL="0" indent="0">
              <a:lnSpc>
                <a:spcPct val="150000"/>
              </a:lnSpc>
              <a:spcBef>
                <a:spcPts val="600"/>
              </a:spcBef>
              <a:buClr>
                <a:srgbClr val="FF6600"/>
              </a:buClr>
              <a:buSzPct val="60000"/>
              <a:buNone/>
            </a:pP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Spółka ma </a:t>
            </a:r>
            <a:r>
              <a:rPr lang="pl-PL" sz="1100" b="1" dirty="0">
                <a:latin typeface="Aptos" panose="020B0004020202020204" pitchFamily="34" charset="0"/>
                <a:ea typeface="Red Hat Text" panose="02010503040201060303" pitchFamily="2" charset="0"/>
                <a:cs typeface="Red Hat Text" panose="02010503040201060303" pitchFamily="2" charset="0"/>
              </a:rPr>
              <a:t>istotny potencjał wzrostu </a:t>
            </a:r>
            <a:r>
              <a:rPr lang="pl-PL" sz="1100" dirty="0">
                <a:latin typeface="Aptos" panose="020B0004020202020204" pitchFamily="34" charset="0"/>
                <a:ea typeface="Red Hat Text" panose="02010503040201060303" pitchFamily="2" charset="0"/>
                <a:cs typeface="Red Hat Text" panose="02010503040201060303" pitchFamily="2" charset="0"/>
              </a:rPr>
              <a:t>wartości dla akcjonariuszy</a:t>
            </a:r>
          </a:p>
          <a:p>
            <a:pPr marL="0" indent="0">
              <a:lnSpc>
                <a:spcPct val="150000"/>
              </a:lnSpc>
              <a:spcBef>
                <a:spcPts val="600"/>
              </a:spcBef>
              <a:buClr>
                <a:srgbClr val="FF6600"/>
              </a:buClr>
              <a:buSzPct val="60000"/>
              <a:buNone/>
            </a:pP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Przez lata Grupa przeszła </a:t>
            </a:r>
            <a:r>
              <a:rPr lang="pl-PL" sz="1100" b="1" dirty="0">
                <a:latin typeface="Aptos" panose="020B0004020202020204" pitchFamily="34" charset="0"/>
                <a:ea typeface="Red Hat Text" panose="02010503040201060303" pitchFamily="2" charset="0"/>
                <a:cs typeface="Red Hat Text" panose="02010503040201060303" pitchFamily="2" charset="0"/>
              </a:rPr>
              <a:t>transformację</a:t>
            </a:r>
            <a:r>
              <a:rPr lang="pl-PL" sz="1100" dirty="0">
                <a:latin typeface="Aptos" panose="020B0004020202020204" pitchFamily="34" charset="0"/>
                <a:ea typeface="Red Hat Text" panose="02010503040201060303" pitchFamily="2" charset="0"/>
                <a:cs typeface="Red Hat Text" panose="02010503040201060303" pitchFamily="2" charset="0"/>
              </a:rPr>
              <a:t> od pojedynczego lokalu (The Mexican) do holdingu zarządzającego zróżnicowanym portfelem marek gastronomicznych</a:t>
            </a:r>
          </a:p>
          <a:p>
            <a:pPr marL="0" indent="0">
              <a:lnSpc>
                <a:spcPct val="150000"/>
              </a:lnSpc>
              <a:spcBef>
                <a:spcPts val="600"/>
              </a:spcBef>
              <a:buClr>
                <a:srgbClr val="FF6600"/>
              </a:buClr>
              <a:buSzPct val="60000"/>
              <a:buNone/>
            </a:pP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Grupa od połowy dekady skupia się na </a:t>
            </a:r>
            <a:r>
              <a:rPr lang="pl-PL" sz="1100" b="1" dirty="0">
                <a:latin typeface="Aptos" panose="020B0004020202020204" pitchFamily="34" charset="0"/>
                <a:ea typeface="Red Hat Text" panose="02010503040201060303" pitchFamily="2" charset="0"/>
                <a:cs typeface="Red Hat Text" panose="02010503040201060303" pitchFamily="2" charset="0"/>
              </a:rPr>
              <a:t>dwóch głównych filarach </a:t>
            </a:r>
            <a:r>
              <a:rPr lang="pl-PL" sz="1100" dirty="0">
                <a:latin typeface="Aptos" panose="020B0004020202020204" pitchFamily="34" charset="0"/>
                <a:ea typeface="Red Hat Text" panose="02010503040201060303" pitchFamily="2" charset="0"/>
                <a:cs typeface="Red Hat Text" panose="02010503040201060303" pitchFamily="2" charset="0"/>
              </a:rPr>
              <a:t>rozwoju: </a:t>
            </a:r>
            <a:r>
              <a:rPr lang="pl-PL" sz="1100" dirty="0" err="1">
                <a:latin typeface="Aptos" panose="020B0004020202020204" pitchFamily="34" charset="0"/>
                <a:ea typeface="Red Hat Text" panose="02010503040201060303" pitchFamily="2" charset="0"/>
                <a:cs typeface="Red Hat Text" panose="02010503040201060303" pitchFamily="2" charset="0"/>
              </a:rPr>
              <a:t>niskokosztowe</a:t>
            </a:r>
            <a:r>
              <a:rPr lang="pl-PL" sz="1100" dirty="0">
                <a:latin typeface="Aptos" panose="020B0004020202020204" pitchFamily="34" charset="0"/>
                <a:ea typeface="Red Hat Text" panose="02010503040201060303" pitchFamily="2" charset="0"/>
                <a:cs typeface="Red Hat Text" panose="02010503040201060303" pitchFamily="2" charset="0"/>
              </a:rPr>
              <a:t> bary w segmencie bistro, koncepty casual </a:t>
            </a:r>
            <a:r>
              <a:rPr lang="pl-PL" sz="1100" dirty="0" err="1">
                <a:latin typeface="Aptos" panose="020B0004020202020204" pitchFamily="34" charset="0"/>
                <a:ea typeface="Red Hat Text" panose="02010503040201060303" pitchFamily="2" charset="0"/>
                <a:cs typeface="Red Hat Text" panose="02010503040201060303" pitchFamily="2" charset="0"/>
              </a:rPr>
              <a:t>dining</a:t>
            </a:r>
            <a:endParaRPr lang="pl-PL" sz="1100" dirty="0">
              <a:latin typeface="Aptos" panose="020B0004020202020204" pitchFamily="34" charset="0"/>
              <a:ea typeface="Red Hat Text" panose="02010503040201060303" pitchFamily="2" charset="0"/>
              <a:cs typeface="Red Hat Text" panose="02010503040201060303" pitchFamily="2" charset="0"/>
            </a:endParaRPr>
          </a:p>
          <a:p>
            <a:pPr marL="0" indent="0">
              <a:lnSpc>
                <a:spcPct val="150000"/>
              </a:lnSpc>
              <a:spcBef>
                <a:spcPts val="600"/>
              </a:spcBef>
              <a:buClr>
                <a:srgbClr val="FF6600"/>
              </a:buClr>
              <a:buSzPct val="60000"/>
              <a:buNone/>
            </a:pP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Model biznesowy łączy </a:t>
            </a:r>
            <a:r>
              <a:rPr lang="pl-PL" sz="1100" b="1" dirty="0">
                <a:latin typeface="Aptos" panose="020B0004020202020204" pitchFamily="34" charset="0"/>
                <a:ea typeface="Red Hat Text" panose="02010503040201060303" pitchFamily="2" charset="0"/>
                <a:cs typeface="Red Hat Text" panose="02010503040201060303" pitchFamily="2" charset="0"/>
              </a:rPr>
              <a:t>skalowalność</a:t>
            </a:r>
            <a:r>
              <a:rPr lang="pl-PL" sz="1100" dirty="0">
                <a:latin typeface="Aptos" panose="020B0004020202020204" pitchFamily="34" charset="0"/>
                <a:ea typeface="Red Hat Text" panose="02010503040201060303" pitchFamily="2" charset="0"/>
                <a:cs typeface="Red Hat Text" panose="02010503040201060303" pitchFamily="2" charset="0"/>
              </a:rPr>
              <a:t> z powtarzalną generacją </a:t>
            </a:r>
            <a:r>
              <a:rPr lang="pl-PL" sz="1100" dirty="0" err="1">
                <a:latin typeface="Aptos" panose="020B0004020202020204" pitchFamily="34" charset="0"/>
                <a:ea typeface="Red Hat Text" panose="02010503040201060303" pitchFamily="2" charset="0"/>
                <a:cs typeface="Red Hat Text" panose="02010503040201060303" pitchFamily="2" charset="0"/>
              </a:rPr>
              <a:t>cash</a:t>
            </a:r>
            <a:r>
              <a:rPr lang="pl-PL" sz="1100" dirty="0">
                <a:latin typeface="Aptos" panose="020B0004020202020204" pitchFamily="34" charset="0"/>
                <a:ea typeface="Red Hat Text" panose="02010503040201060303" pitchFamily="2" charset="0"/>
                <a:cs typeface="Red Hat Text" panose="02010503040201060303" pitchFamily="2" charset="0"/>
              </a:rPr>
              <a:t> </a:t>
            </a:r>
            <a:r>
              <a:rPr lang="pl-PL" sz="1100" dirty="0" err="1">
                <a:latin typeface="Aptos" panose="020B0004020202020204" pitchFamily="34" charset="0"/>
                <a:ea typeface="Red Hat Text" panose="02010503040201060303" pitchFamily="2" charset="0"/>
                <a:cs typeface="Red Hat Text" panose="02010503040201060303" pitchFamily="2" charset="0"/>
              </a:rPr>
              <a:t>flow</a:t>
            </a: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lnSpc>
                <a:spcPct val="15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 </a:t>
            </a:r>
          </a:p>
          <a:p>
            <a:pPr>
              <a:lnSpc>
                <a:spcPct val="150000"/>
              </a:lnSpc>
              <a:spcBef>
                <a:spcPts val="600"/>
              </a:spcBef>
              <a:buClr>
                <a:srgbClr val="FF6600"/>
              </a:buClr>
              <a:buSzPct val="60000"/>
            </a:pPr>
            <a:endParaRPr lang="pl-PL" sz="1100" dirty="0">
              <a:latin typeface="Aptos" panose="020B0004020202020204" pitchFamily="34" charset="0"/>
              <a:ea typeface="Red Hat Text" panose="02010503040201060303" pitchFamily="2" charset="0"/>
              <a:cs typeface="Red Hat Text" panose="02010503040201060303" pitchFamily="2" charset="0"/>
            </a:endParaRPr>
          </a:p>
        </p:txBody>
      </p:sp>
      <p:sp>
        <p:nvSpPr>
          <p:cNvPr id="16" name="Prostokąt: zaokrąglone rogi 15">
            <a:extLst>
              <a:ext uri="{FF2B5EF4-FFF2-40B4-BE49-F238E27FC236}">
                <a16:creationId xmlns:a16="http://schemas.microsoft.com/office/drawing/2014/main" id="{7D376D17-D04A-85BC-C349-4EDC43C8C5DB}"/>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ole tekstowe 16">
            <a:extLst>
              <a:ext uri="{FF2B5EF4-FFF2-40B4-BE49-F238E27FC236}">
                <a16:creationId xmlns:a16="http://schemas.microsoft.com/office/drawing/2014/main" id="{D8DF514F-068B-67F2-BBA5-A452B248323B}"/>
              </a:ext>
            </a:extLst>
          </p:cNvPr>
          <p:cNvSpPr txBox="1"/>
          <p:nvPr/>
        </p:nvSpPr>
        <p:spPr>
          <a:xfrm>
            <a:off x="497579" y="569603"/>
            <a:ext cx="4324367"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Stabilny holding</a:t>
            </a:r>
          </a:p>
        </p:txBody>
      </p:sp>
      <p:sp>
        <p:nvSpPr>
          <p:cNvPr id="18" name="Rectangle 1">
            <a:extLst>
              <a:ext uri="{FF2B5EF4-FFF2-40B4-BE49-F238E27FC236}">
                <a16:creationId xmlns:a16="http://schemas.microsoft.com/office/drawing/2014/main" id="{20FCFE82-A972-0178-8E53-75FC2FE27719}"/>
              </a:ext>
            </a:extLst>
          </p:cNvPr>
          <p:cNvSpPr txBox="1">
            <a:spLocks noChangeArrowheads="1"/>
          </p:cNvSpPr>
          <p:nvPr/>
        </p:nvSpPr>
        <p:spPr bwMode="auto">
          <a:xfrm>
            <a:off x="1016759" y="1934232"/>
            <a:ext cx="3402748" cy="298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600"/>
              </a:spcBef>
              <a:buFont typeface="Arial" panose="020B0604020202020204" pitchFamily="34" charset="0"/>
              <a:buNone/>
            </a:pPr>
            <a:r>
              <a:rPr lang="pl-PL" sz="1200" b="1" dirty="0">
                <a:solidFill>
                  <a:schemeClr val="bg1"/>
                </a:solidFill>
                <a:latin typeface="Aptos" panose="020B0004020202020204" pitchFamily="34" charset="0"/>
                <a:ea typeface="Red Hat Text" panose="02010503040201060303" pitchFamily="2" charset="0"/>
                <a:cs typeface="Red Hat Text" panose="02010503040201060303" pitchFamily="2" charset="0"/>
              </a:rPr>
              <a:t>Jesteśmy jedną z największych i najbardziej dynamicznie rosnących grup gastronomicznych w Polsce</a:t>
            </a:r>
            <a:r>
              <a:rPr lang="pl-PL" sz="1200" dirty="0">
                <a:solidFill>
                  <a:schemeClr val="bg1"/>
                </a:solidFill>
                <a:latin typeface="Aptos" panose="020B0004020202020204" pitchFamily="34" charset="0"/>
                <a:ea typeface="Red Hat Text" panose="02010503040201060303" pitchFamily="2" charset="0"/>
                <a:cs typeface="Red Hat Text" panose="02010503040201060303" pitchFamily="2" charset="0"/>
              </a:rPr>
              <a:t>, która w ostatnich latach zbudowała skalę działalności znacząco przewyższającą poziomy sprzed pandemii. </a:t>
            </a:r>
          </a:p>
          <a:p>
            <a:pPr marL="0" indent="0">
              <a:lnSpc>
                <a:spcPct val="150000"/>
              </a:lnSpc>
              <a:spcBef>
                <a:spcPts val="600"/>
              </a:spcBef>
              <a:buFont typeface="Arial" panose="020B0604020202020204" pitchFamily="34" charset="0"/>
              <a:buNone/>
            </a:pPr>
            <a:endParaRPr lang="pl-PL" sz="1200" dirty="0">
              <a:solidFill>
                <a:schemeClr val="bg1"/>
              </a:solidFill>
              <a:latin typeface="Aptos" panose="020B0004020202020204" pitchFamily="34" charset="0"/>
              <a:ea typeface="Red Hat Text" panose="02010503040201060303" pitchFamily="2" charset="0"/>
              <a:cs typeface="Red Hat Text" panose="02010503040201060303" pitchFamily="2" charset="0"/>
            </a:endParaRPr>
          </a:p>
          <a:p>
            <a:pPr marL="0" indent="0">
              <a:lnSpc>
                <a:spcPct val="150000"/>
              </a:lnSpc>
              <a:spcBef>
                <a:spcPts val="600"/>
              </a:spcBef>
              <a:buFont typeface="Arial" panose="020B0604020202020204" pitchFamily="34" charset="0"/>
              <a:buNone/>
            </a:pPr>
            <a:r>
              <a:rPr lang="pl-PL" sz="1200" dirty="0">
                <a:solidFill>
                  <a:schemeClr val="bg1"/>
                </a:solidFill>
                <a:latin typeface="Aptos" panose="020B0004020202020204" pitchFamily="34" charset="0"/>
                <a:ea typeface="Red Hat Text" panose="02010503040201060303" pitchFamily="2" charset="0"/>
                <a:cs typeface="Red Hat Text" panose="02010503040201060303" pitchFamily="2" charset="0"/>
              </a:rPr>
              <a:t>Holding rozwija skalowalny model multibrandowy, łączący różne segmenty rynku gastronomicznego i odpowiadający na zmieniające się preferencje konsumentów.</a:t>
            </a:r>
          </a:p>
        </p:txBody>
      </p:sp>
      <p:pic>
        <p:nvPicPr>
          <p:cNvPr id="5" name="Obraz 4">
            <a:extLst>
              <a:ext uri="{FF2B5EF4-FFF2-40B4-BE49-F238E27FC236}">
                <a16:creationId xmlns:a16="http://schemas.microsoft.com/office/drawing/2014/main" id="{55BF1910-42CE-A5DE-E950-D45164445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59" y="6288397"/>
            <a:ext cx="1630170" cy="320269"/>
          </a:xfrm>
          <a:prstGeom prst="rect">
            <a:avLst/>
          </a:prstGeom>
        </p:spPr>
      </p:pic>
    </p:spTree>
    <p:extLst>
      <p:ext uri="{BB962C8B-B14F-4D97-AF65-F5344CB8AC3E}">
        <p14:creationId xmlns:p14="http://schemas.microsoft.com/office/powerpoint/2010/main" val="3663540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a 15">
            <a:extLst>
              <a:ext uri="{FF2B5EF4-FFF2-40B4-BE49-F238E27FC236}">
                <a16:creationId xmlns:a16="http://schemas.microsoft.com/office/drawing/2014/main" id="{8DCF90FE-DA6E-ADD7-E21D-1BF654EE63A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441825" y="3445837"/>
            <a:ext cx="1160500" cy="814819"/>
          </a:xfrm>
          <a:prstGeom prst="rect">
            <a:avLst/>
          </a:prstGeom>
        </p:spPr>
      </p:pic>
      <p:pic>
        <p:nvPicPr>
          <p:cNvPr id="3" name="Obraz 2" descr="Obraz zawierający tekst, jedzenie, Grupa żywieniowa, warzywo&#10;&#10;Opis wygenerowany automatycznie">
            <a:extLst>
              <a:ext uri="{FF2B5EF4-FFF2-40B4-BE49-F238E27FC236}">
                <a16:creationId xmlns:a16="http://schemas.microsoft.com/office/drawing/2014/main" id="{752948DE-843F-8ECC-ECEB-39AAC6C905EB}"/>
              </a:ext>
            </a:extLst>
          </p:cNvPr>
          <p:cNvPicPr>
            <a:picLocks noChangeAspect="1"/>
          </p:cNvPicPr>
          <p:nvPr/>
        </p:nvPicPr>
        <p:blipFill rotWithShape="1">
          <a:blip r:embed="rId3">
            <a:extLst>
              <a:ext uri="{28A0092B-C50C-407E-A947-70E740481C1C}">
                <a14:useLocalDpi xmlns:a14="http://schemas.microsoft.com/office/drawing/2010/main" val="0"/>
              </a:ext>
            </a:extLst>
          </a:blip>
          <a:srcRect t="2489" b="12638"/>
          <a:stretch/>
        </p:blipFill>
        <p:spPr>
          <a:xfrm>
            <a:off x="0" y="0"/>
            <a:ext cx="12192000" cy="6883348"/>
          </a:xfrm>
          <a:prstGeom prst="rect">
            <a:avLst/>
          </a:prstGeom>
        </p:spPr>
      </p:pic>
    </p:spTree>
    <p:extLst>
      <p:ext uri="{BB962C8B-B14F-4D97-AF65-F5344CB8AC3E}">
        <p14:creationId xmlns:p14="http://schemas.microsoft.com/office/powerpoint/2010/main" val="3012095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00335-15E5-4A92-65BB-D4C186EEBBA8}"/>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481940B0-586A-5CD9-CD00-485CDE0EFD8E}"/>
              </a:ext>
            </a:extLst>
          </p:cNvPr>
          <p:cNvSpPr>
            <a:spLocks noGrp="1" noChangeArrowheads="1"/>
          </p:cNvSpPr>
          <p:nvPr>
            <p:ph idx="1"/>
          </p:nvPr>
        </p:nvSpPr>
        <p:spPr bwMode="auto">
          <a:xfrm>
            <a:off x="609089" y="2005742"/>
            <a:ext cx="4995865" cy="405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Chicas &amp; Gorillas to nowoczesny koncept typu shot &amp; cocktail bar, skierowany głównie do młodszych grup klientów. Marka wyróżnia się unikalnym klimatem, popkulturową estetyką oraz szeroką ofertą napojów, budując silną pozycję w segmencie rozrywkowym.</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W 2025 roku kontynuowano rozwój sieci oraz wzmacnianie obecności w największych miastach, rozwijając ofertę i doświadczenie klienta. Koncept o wyższym profilu marżowym, korzystający z rosnącego segmentu </a:t>
            </a:r>
            <a:r>
              <a:rPr lang="pl-PL" sz="1200" dirty="0" err="1">
                <a:latin typeface="Aptos" panose="020B0004020202020204" pitchFamily="34" charset="0"/>
                <a:ea typeface="Red Hat Text" panose="02010503040201060303" pitchFamily="2" charset="0"/>
                <a:cs typeface="Red Hat Text" panose="02010503040201060303" pitchFamily="2" charset="0"/>
              </a:rPr>
              <a:t>nightlife</a:t>
            </a:r>
            <a:r>
              <a:rPr lang="pl-PL" sz="1200" dirty="0">
                <a:latin typeface="Aptos" panose="020B0004020202020204" pitchFamily="34" charset="0"/>
                <a:ea typeface="Red Hat Text" panose="02010503040201060303" pitchFamily="2" charset="0"/>
                <a:cs typeface="Red Hat Text" panose="02010503040201060303" pitchFamily="2" charset="0"/>
              </a:rPr>
              <a:t> i wydatków na rozrywkę.</a:t>
            </a:r>
          </a:p>
          <a:p>
            <a:pPr marL="0" indent="0">
              <a:buNone/>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200" b="1" dirty="0">
                <a:solidFill>
                  <a:srgbClr val="EE771A"/>
                </a:solidFill>
                <a:latin typeface="Aptos" panose="020B0004020202020204" pitchFamily="34" charset="0"/>
              </a:rPr>
              <a:t>Ostatnie otwarcia:  </a:t>
            </a:r>
            <a:r>
              <a:rPr lang="pl-PL" sz="1200" dirty="0">
                <a:solidFill>
                  <a:srgbClr val="EE771A"/>
                </a:solidFill>
                <a:latin typeface="Aptos" panose="020B0004020202020204" pitchFamily="34" charset="0"/>
              </a:rPr>
              <a:t>luty 2025 – Warszawa, Nowy Świat 19; Wrocław, ul. Św. Mikołaja 8-11. </a:t>
            </a:r>
          </a:p>
          <a:p>
            <a:pPr marL="0" indent="0">
              <a:buNone/>
            </a:pPr>
            <a:r>
              <a:rPr lang="pl-PL" sz="1200" b="1" dirty="0">
                <a:solidFill>
                  <a:srgbClr val="EE771A"/>
                </a:solidFill>
                <a:latin typeface="Aptos" panose="020B0004020202020204" pitchFamily="34" charset="0"/>
              </a:rPr>
              <a:t>Planowane otwarcie: </a:t>
            </a:r>
            <a:r>
              <a:rPr lang="pl-PL" sz="1200" dirty="0">
                <a:solidFill>
                  <a:srgbClr val="EE771A"/>
                </a:solidFill>
                <a:latin typeface="Aptos" panose="020B0004020202020204" pitchFamily="34" charset="0"/>
              </a:rPr>
              <a:t>Kraków, maj 2026.</a:t>
            </a:r>
          </a:p>
          <a:p>
            <a:pPr marL="0" indent="0">
              <a:buNone/>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400" b="1" dirty="0">
                <a:latin typeface="Aptos" panose="020B0004020202020204" pitchFamily="34" charset="0"/>
                <a:ea typeface="Red Hat Text" panose="02010503040201060303" pitchFamily="2" charset="0"/>
                <a:cs typeface="Red Hat Text" panose="02010503040201060303" pitchFamily="2" charset="0"/>
              </a:rPr>
              <a:t>Rozwój i kierunki:</a:t>
            </a:r>
            <a:endParaRPr lang="pl-PL" sz="14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100" dirty="0">
                <a:latin typeface="Aptos" panose="020B0004020202020204" pitchFamily="34" charset="0"/>
                <a:ea typeface="Red Hat Text" panose="02010503040201060303" pitchFamily="2" charset="0"/>
                <a:cs typeface="Red Hat Text" panose="02010503040201060303" pitchFamily="2" charset="0"/>
              </a:rPr>
              <a:t>dalszy rozwój w segmencie </a:t>
            </a:r>
            <a:r>
              <a:rPr lang="pl-PL" sz="1100" dirty="0" err="1">
                <a:latin typeface="Aptos" panose="020B0004020202020204" pitchFamily="34" charset="0"/>
                <a:ea typeface="Red Hat Text" panose="02010503040201060303" pitchFamily="2" charset="0"/>
                <a:cs typeface="Red Hat Text" panose="02010503040201060303" pitchFamily="2" charset="0"/>
              </a:rPr>
              <a:t>nightlife</a:t>
            </a:r>
            <a:endParaRPr lang="pl-PL" sz="11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100" dirty="0">
                <a:latin typeface="Aptos" panose="020B0004020202020204" pitchFamily="34" charset="0"/>
                <a:ea typeface="Red Hat Text" panose="02010503040201060303" pitchFamily="2" charset="0"/>
                <a:cs typeface="Red Hat Text" panose="02010503040201060303" pitchFamily="2" charset="0"/>
              </a:rPr>
              <a:t>wykorzystanie trendów cocktail i premium</a:t>
            </a:r>
          </a:p>
          <a:p>
            <a:pPr>
              <a:buClr>
                <a:srgbClr val="FF6600"/>
              </a:buClr>
            </a:pPr>
            <a:r>
              <a:rPr lang="pl-PL" sz="1100" dirty="0">
                <a:latin typeface="Aptos" panose="020B0004020202020204" pitchFamily="34" charset="0"/>
                <a:ea typeface="Red Hat Text" panose="02010503040201060303" pitchFamily="2" charset="0"/>
                <a:cs typeface="Red Hat Text" panose="02010503040201060303" pitchFamily="2" charset="0"/>
              </a:rPr>
              <a:t>potencjał dalszego skalowania w wybranych lokalizacjach</a:t>
            </a:r>
          </a:p>
        </p:txBody>
      </p:sp>
      <p:pic>
        <p:nvPicPr>
          <p:cNvPr id="7" name="Obraz 6" descr="Obraz zawierający Czcionka, Grafika, logo, projekt graficzny&#10;&#10;Opis wygenerowany automatycznie">
            <a:extLst>
              <a:ext uri="{FF2B5EF4-FFF2-40B4-BE49-F238E27FC236}">
                <a16:creationId xmlns:a16="http://schemas.microsoft.com/office/drawing/2014/main" id="{56FF709C-0860-E972-02F1-6F6B006A0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79" y="1499604"/>
            <a:ext cx="2474746" cy="611263"/>
          </a:xfrm>
          <a:prstGeom prst="rect">
            <a:avLst/>
          </a:prstGeom>
        </p:spPr>
      </p:pic>
      <p:pic>
        <p:nvPicPr>
          <p:cNvPr id="13" name="Picture 2" descr="Chicas – MexPolska">
            <a:extLst>
              <a:ext uri="{FF2B5EF4-FFF2-40B4-BE49-F238E27FC236}">
                <a16:creationId xmlns:a16="http://schemas.microsoft.com/office/drawing/2014/main" id="{D25171DD-146D-121C-D598-ED50344A0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23" y="2530500"/>
            <a:ext cx="2429246" cy="3350686"/>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C02ABB9F-D962-52BF-D285-A076018CF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984" y="701855"/>
            <a:ext cx="1630170" cy="320269"/>
          </a:xfrm>
          <a:prstGeom prst="rect">
            <a:avLst/>
          </a:prstGeom>
        </p:spPr>
      </p:pic>
      <p:sp>
        <p:nvSpPr>
          <p:cNvPr id="6" name="Prostokąt: zaokrąglone rogi 5">
            <a:extLst>
              <a:ext uri="{FF2B5EF4-FFF2-40B4-BE49-F238E27FC236}">
                <a16:creationId xmlns:a16="http://schemas.microsoft.com/office/drawing/2014/main" id="{C9336A15-1103-E5C4-51B7-D6A2E4BB1755}"/>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14835801-9AAF-3763-94B2-8A110B51F158}"/>
              </a:ext>
            </a:extLst>
          </p:cNvPr>
          <p:cNvSpPr txBox="1"/>
          <p:nvPr/>
        </p:nvSpPr>
        <p:spPr>
          <a:xfrm>
            <a:off x="497579" y="569603"/>
            <a:ext cx="4386656" cy="584775"/>
          </a:xfrm>
          <a:prstGeom prst="rect">
            <a:avLst/>
          </a:prstGeom>
          <a:noFill/>
        </p:spPr>
        <p:txBody>
          <a:bodyPr wrap="square" rtlCol="0">
            <a:spAutoFit/>
          </a:bodyPr>
          <a:lstStyle/>
          <a:p>
            <a:r>
              <a:rPr lang="pl-PL" sz="3200" b="1" err="1">
                <a:latin typeface="Aptos" panose="020B0004020202020204" pitchFamily="34" charset="0"/>
                <a:ea typeface="Red Hat Text Medium" panose="02010503040201060303" pitchFamily="2" charset="0"/>
                <a:cs typeface="Red Hat Text Medium" panose="02010503040201060303" pitchFamily="2" charset="0"/>
              </a:rPr>
              <a:t>Shot</a:t>
            </a:r>
            <a:r>
              <a:rPr lang="pl-PL" sz="3200" b="1">
                <a:latin typeface="Aptos" panose="020B0004020202020204" pitchFamily="34" charset="0"/>
                <a:ea typeface="Red Hat Text Medium" panose="02010503040201060303" pitchFamily="2" charset="0"/>
                <a:cs typeface="Red Hat Text Medium" panose="02010503040201060303" pitchFamily="2" charset="0"/>
              </a:rPr>
              <a:t> &amp; cocktail bar</a:t>
            </a:r>
          </a:p>
        </p:txBody>
      </p:sp>
      <p:pic>
        <p:nvPicPr>
          <p:cNvPr id="16" name="Obraz 15">
            <a:extLst>
              <a:ext uri="{FF2B5EF4-FFF2-40B4-BE49-F238E27FC236}">
                <a16:creationId xmlns:a16="http://schemas.microsoft.com/office/drawing/2014/main" id="{B18F3E9D-C107-2309-7E46-B48C4C956980}"/>
              </a:ext>
            </a:extLst>
          </p:cNvPr>
          <p:cNvPicPr>
            <a:picLocks noChangeAspect="1"/>
          </p:cNvPicPr>
          <p:nvPr/>
        </p:nvPicPr>
        <p:blipFill rotWithShape="1">
          <a:blip r:embed="rId5">
            <a:extLst>
              <a:ext uri="{28A0092B-C50C-407E-A947-70E740481C1C}">
                <a14:useLocalDpi xmlns:a14="http://schemas.microsoft.com/office/drawing/2010/main" val="0"/>
              </a:ext>
            </a:extLst>
          </a:blip>
          <a:srcRect t="1336" b="44574"/>
          <a:stretch/>
        </p:blipFill>
        <p:spPr>
          <a:xfrm>
            <a:off x="6587046" y="2199289"/>
            <a:ext cx="4995865" cy="3730117"/>
          </a:xfrm>
          <a:prstGeom prst="roundRect">
            <a:avLst>
              <a:gd name="adj" fmla="val 6503"/>
            </a:avLst>
          </a:prstGeom>
        </p:spPr>
      </p:pic>
    </p:spTree>
    <p:extLst>
      <p:ext uri="{BB962C8B-B14F-4D97-AF65-F5344CB8AC3E}">
        <p14:creationId xmlns:p14="http://schemas.microsoft.com/office/powerpoint/2010/main" val="2220446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w pomieszczeniu, butelka, bar, podłoga&#10;&#10;Opis wygenerowany automatycznie">
            <a:extLst>
              <a:ext uri="{FF2B5EF4-FFF2-40B4-BE49-F238E27FC236}">
                <a16:creationId xmlns:a16="http://schemas.microsoft.com/office/drawing/2014/main" id="{97ABDBB1-035B-47D7-E2BA-90BC7859C69D}"/>
              </a:ext>
            </a:extLst>
          </p:cNvPr>
          <p:cNvPicPr>
            <a:picLocks noChangeAspect="1"/>
          </p:cNvPicPr>
          <p:nvPr/>
        </p:nvPicPr>
        <p:blipFill rotWithShape="1">
          <a:blip r:embed="rId2">
            <a:extLst>
              <a:ext uri="{28A0092B-C50C-407E-A947-70E740481C1C}">
                <a14:useLocalDpi xmlns:a14="http://schemas.microsoft.com/office/drawing/2010/main" val="0"/>
              </a:ext>
            </a:extLst>
          </a:blip>
          <a:srcRect l="943" t="10146" r="957" b="10146"/>
          <a:stretch/>
        </p:blipFill>
        <p:spPr>
          <a:xfrm>
            <a:off x="0" y="0"/>
            <a:ext cx="12192000" cy="6858000"/>
          </a:xfrm>
          <a:prstGeom prst="rect">
            <a:avLst/>
          </a:prstGeom>
        </p:spPr>
      </p:pic>
    </p:spTree>
    <p:extLst>
      <p:ext uri="{BB962C8B-B14F-4D97-AF65-F5344CB8AC3E}">
        <p14:creationId xmlns:p14="http://schemas.microsoft.com/office/powerpoint/2010/main" val="29606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7C79-E3BD-0254-3D04-B0499C86058F}"/>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6DD63B81-95FD-8C4D-2195-CB8E7356A092}"/>
              </a:ext>
            </a:extLst>
          </p:cNvPr>
          <p:cNvSpPr>
            <a:spLocks noGrp="1" noChangeArrowheads="1"/>
          </p:cNvSpPr>
          <p:nvPr>
            <p:ph idx="1"/>
          </p:nvPr>
        </p:nvSpPr>
        <p:spPr bwMode="auto">
          <a:xfrm>
            <a:off x="507691" y="2048447"/>
            <a:ext cx="4733780" cy="366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Prosty Temat działa w segmencie casual </a:t>
            </a:r>
            <a:r>
              <a:rPr lang="pl-PL" sz="1200" dirty="0" err="1">
                <a:latin typeface="Aptos" panose="020B0004020202020204" pitchFamily="34" charset="0"/>
                <a:ea typeface="Red Hat Text" panose="02010503040201060303" pitchFamily="2" charset="0"/>
                <a:cs typeface="Red Hat Text" panose="02010503040201060303" pitchFamily="2" charset="0"/>
              </a:rPr>
              <a:t>dining</a:t>
            </a:r>
            <a:r>
              <a:rPr lang="pl-PL" sz="1200" dirty="0">
                <a:latin typeface="Aptos" panose="020B0004020202020204" pitchFamily="34" charset="0"/>
                <a:ea typeface="Red Hat Text" panose="02010503040201060303" pitchFamily="2" charset="0"/>
                <a:cs typeface="Red Hat Text" panose="02010503040201060303" pitchFamily="2" charset="0"/>
              </a:rPr>
              <a:t>, oferując nowoczesną kuchnię i doświadczenie restauracyjne w atrakcyjnych lokalizacjach. Koncept przyciąga zarówno klientów lokalnych, jak i turystów, łącząc ofertę kulinarną z elementami rozrywkowymi.</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W 2025 roku kontynuowano rozwój konceptu oraz działania związane z optymalizacją operacyjną i dostosowaniem oferty do oczekiwań klientów. Segment casual </a:t>
            </a:r>
            <a:r>
              <a:rPr lang="pl-PL" sz="1200" dirty="0" err="1">
                <a:latin typeface="Aptos" panose="020B0004020202020204" pitchFamily="34" charset="0"/>
                <a:ea typeface="Red Hat Text" panose="02010503040201060303" pitchFamily="2" charset="0"/>
                <a:cs typeface="Red Hat Text" panose="02010503040201060303" pitchFamily="2" charset="0"/>
              </a:rPr>
              <a:t>dining</a:t>
            </a:r>
            <a:r>
              <a:rPr lang="pl-PL" sz="1200" dirty="0">
                <a:latin typeface="Aptos" panose="020B0004020202020204" pitchFamily="34" charset="0"/>
                <a:ea typeface="Red Hat Text" panose="02010503040201060303" pitchFamily="2" charset="0"/>
                <a:cs typeface="Red Hat Text" panose="02010503040201060303" pitchFamily="2" charset="0"/>
              </a:rPr>
              <a:t> wspierający średnią wartość koszyka oraz dywersyfikację przychodów.</a:t>
            </a:r>
          </a:p>
          <a:p>
            <a:pPr marL="0" indent="0">
              <a:buNone/>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200" b="1" dirty="0">
                <a:solidFill>
                  <a:srgbClr val="EE771A"/>
                </a:solidFill>
                <a:latin typeface="Aptos" panose="020B0004020202020204" pitchFamily="34" charset="0"/>
              </a:rPr>
              <a:t>Ostatnie otwarcie: </a:t>
            </a:r>
            <a:r>
              <a:rPr lang="pl-PL" sz="1200" dirty="0">
                <a:solidFill>
                  <a:srgbClr val="EE771A"/>
                </a:solidFill>
                <a:latin typeface="Aptos" panose="020B0004020202020204" pitchFamily="34" charset="0"/>
              </a:rPr>
              <a:t>czerwiec 2025 - Kraków, Plac Szczepański 3</a:t>
            </a:r>
            <a:endParaRPr lang="pl-PL" sz="1200" dirty="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pPr marL="0" indent="0">
              <a:buNone/>
            </a:pPr>
            <a:endParaRPr lang="pl-PL" sz="1200" b="1" dirty="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600" b="1" dirty="0">
                <a:latin typeface="Aptos" panose="020B0004020202020204" pitchFamily="34" charset="0"/>
                <a:ea typeface="Red Hat Text" panose="02010503040201060303" pitchFamily="2" charset="0"/>
                <a:cs typeface="Red Hat Text" panose="02010503040201060303" pitchFamily="2" charset="0"/>
              </a:rPr>
              <a:t>Rozwój i kierunki:</a:t>
            </a:r>
            <a:endParaRPr lang="pl-PL" sz="16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dalsze wzmacnianie jakości doświadczenia</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rozwój w wybranych lokalizacjach</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potencjał dalszej ekspansji</a:t>
            </a:r>
          </a:p>
        </p:txBody>
      </p:sp>
      <p:pic>
        <p:nvPicPr>
          <p:cNvPr id="7" name="Obraz 6" descr="Obraz zawierający zegar, Czcionka, zrzut ekranu, tekst&#10;&#10;Opis wygenerowany automatycznie">
            <a:extLst>
              <a:ext uri="{FF2B5EF4-FFF2-40B4-BE49-F238E27FC236}">
                <a16:creationId xmlns:a16="http://schemas.microsoft.com/office/drawing/2014/main" id="{0A2B4C00-06F2-A4F1-B25C-7B4E5C13E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74" y="1154378"/>
            <a:ext cx="1387457" cy="958912"/>
          </a:xfrm>
          <a:prstGeom prst="rect">
            <a:avLst/>
          </a:prstGeom>
        </p:spPr>
      </p:pic>
      <p:pic>
        <p:nvPicPr>
          <p:cNvPr id="4" name="Obraz 3">
            <a:extLst>
              <a:ext uri="{FF2B5EF4-FFF2-40B4-BE49-F238E27FC236}">
                <a16:creationId xmlns:a16="http://schemas.microsoft.com/office/drawing/2014/main" id="{AC64C25A-1B31-FA36-BB6A-2014EE3A2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6" name="Prostokąt: zaokrąglone rogi 5">
            <a:extLst>
              <a:ext uri="{FF2B5EF4-FFF2-40B4-BE49-F238E27FC236}">
                <a16:creationId xmlns:a16="http://schemas.microsoft.com/office/drawing/2014/main" id="{06722D30-EA01-E450-D75E-E59FF40C4C05}"/>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7B9FE1CB-B125-91EB-9782-7C65CBDFFCF9}"/>
              </a:ext>
            </a:extLst>
          </p:cNvPr>
          <p:cNvSpPr txBox="1"/>
          <p:nvPr/>
        </p:nvSpPr>
        <p:spPr>
          <a:xfrm>
            <a:off x="497579" y="569603"/>
            <a:ext cx="4386656" cy="584775"/>
          </a:xfrm>
          <a:prstGeom prst="rect">
            <a:avLst/>
          </a:prstGeom>
          <a:noFill/>
        </p:spPr>
        <p:txBody>
          <a:bodyPr wrap="square" rtlCol="0">
            <a:spAutoFit/>
          </a:bodyPr>
          <a:lstStyle/>
          <a:p>
            <a:r>
              <a:rPr lang="pl-PL" sz="3200" b="1">
                <a:latin typeface="Aptos" panose="020B0004020202020204" pitchFamily="34" charset="0"/>
                <a:ea typeface="Red Hat Text Medium" panose="02010503040201060303" pitchFamily="2" charset="0"/>
                <a:cs typeface="Red Hat Text Medium" panose="02010503040201060303" pitchFamily="2" charset="0"/>
              </a:rPr>
              <a:t>Casual </a:t>
            </a:r>
            <a:r>
              <a:rPr lang="pl-PL" sz="3200" b="1" err="1">
                <a:latin typeface="Aptos" panose="020B0004020202020204" pitchFamily="34" charset="0"/>
                <a:ea typeface="Red Hat Text Medium" panose="02010503040201060303" pitchFamily="2" charset="0"/>
                <a:cs typeface="Red Hat Text Medium" panose="02010503040201060303" pitchFamily="2" charset="0"/>
              </a:rPr>
              <a:t>dining</a:t>
            </a:r>
            <a:endParaRPr lang="pl-PL" sz="3200" b="1">
              <a:latin typeface="Aptos" panose="020B0004020202020204" pitchFamily="34" charset="0"/>
              <a:ea typeface="Red Hat Text Medium" panose="02010503040201060303" pitchFamily="2" charset="0"/>
              <a:cs typeface="Red Hat Text Medium" panose="02010503040201060303" pitchFamily="2" charset="0"/>
            </a:endParaRPr>
          </a:p>
        </p:txBody>
      </p:sp>
      <p:pic>
        <p:nvPicPr>
          <p:cNvPr id="13" name="Obraz 12">
            <a:extLst>
              <a:ext uri="{FF2B5EF4-FFF2-40B4-BE49-F238E27FC236}">
                <a16:creationId xmlns:a16="http://schemas.microsoft.com/office/drawing/2014/main" id="{6E27C4DA-BF3C-61B4-F577-BC7E9D23EBAD}"/>
              </a:ext>
            </a:extLst>
          </p:cNvPr>
          <p:cNvPicPr>
            <a:picLocks noChangeAspect="1"/>
          </p:cNvPicPr>
          <p:nvPr/>
        </p:nvPicPr>
        <p:blipFill>
          <a:blip r:embed="rId4">
            <a:extLst>
              <a:ext uri="{28A0092B-C50C-407E-A947-70E740481C1C}">
                <a14:useLocalDpi xmlns:a14="http://schemas.microsoft.com/office/drawing/2010/main" val="0"/>
              </a:ext>
            </a:extLst>
          </a:blip>
          <a:srcRect l="13226" r="13226"/>
          <a:stretch/>
        </p:blipFill>
        <p:spPr>
          <a:xfrm>
            <a:off x="6587046" y="2199289"/>
            <a:ext cx="4995865" cy="3730117"/>
          </a:xfrm>
          <a:prstGeom prst="roundRect">
            <a:avLst>
              <a:gd name="adj" fmla="val 6503"/>
            </a:avLst>
          </a:prstGeom>
        </p:spPr>
      </p:pic>
    </p:spTree>
    <p:extLst>
      <p:ext uri="{BB962C8B-B14F-4D97-AF65-F5344CB8AC3E}">
        <p14:creationId xmlns:p14="http://schemas.microsoft.com/office/powerpoint/2010/main" val="742388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butelka, meble, stół, Lokal serwujący alkohol&#10;&#10;Opis wygenerowany automatycznie">
            <a:extLst>
              <a:ext uri="{FF2B5EF4-FFF2-40B4-BE49-F238E27FC236}">
                <a16:creationId xmlns:a16="http://schemas.microsoft.com/office/drawing/2014/main" id="{974E861E-C8E7-5CBE-7D4D-A0050795955F}"/>
              </a:ext>
            </a:extLst>
          </p:cNvPr>
          <p:cNvPicPr>
            <a:picLocks noChangeAspect="1"/>
          </p:cNvPicPr>
          <p:nvPr/>
        </p:nvPicPr>
        <p:blipFill rotWithShape="1">
          <a:blip r:embed="rId2">
            <a:extLst>
              <a:ext uri="{28A0092B-C50C-407E-A947-70E740481C1C}">
                <a14:useLocalDpi xmlns:a14="http://schemas.microsoft.com/office/drawing/2010/main" val="0"/>
              </a:ext>
            </a:extLst>
          </a:blip>
          <a:srcRect b="15674"/>
          <a:stretch/>
        </p:blipFill>
        <p:spPr>
          <a:xfrm>
            <a:off x="-8274" y="1"/>
            <a:ext cx="12200274" cy="6858000"/>
          </a:xfrm>
          <a:prstGeom prst="rect">
            <a:avLst/>
          </a:prstGeom>
        </p:spPr>
      </p:pic>
    </p:spTree>
    <p:extLst>
      <p:ext uri="{BB962C8B-B14F-4D97-AF65-F5344CB8AC3E}">
        <p14:creationId xmlns:p14="http://schemas.microsoft.com/office/powerpoint/2010/main" val="264592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EE955-FFB6-C45F-9D5C-1E07C1B32698}"/>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107B91ED-B25F-8B47-7D5B-72693FED8167}"/>
              </a:ext>
            </a:extLst>
          </p:cNvPr>
          <p:cNvSpPr>
            <a:spLocks noGrp="1" noChangeArrowheads="1"/>
          </p:cNvSpPr>
          <p:nvPr>
            <p:ph idx="1"/>
          </p:nvPr>
        </p:nvSpPr>
        <p:spPr bwMode="auto">
          <a:xfrm>
            <a:off x="595590" y="2575881"/>
            <a:ext cx="5264436" cy="306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Pankejk to koncept śniadaniowo-deserowy oparty na popularnych produktach, takich jak naleśniki i pancakes. Oferta skierowana jest do szerokiego grona klientów i odpowiada na rosnący trend konsumpcji śniadań i </a:t>
            </a:r>
            <a:r>
              <a:rPr lang="pl-PL" sz="1200" dirty="0" err="1">
                <a:latin typeface="Aptos" panose="020B0004020202020204" pitchFamily="34" charset="0"/>
                <a:ea typeface="Red Hat Text" panose="02010503040201060303" pitchFamily="2" charset="0"/>
                <a:cs typeface="Red Hat Text" panose="02010503040201060303" pitchFamily="2" charset="0"/>
              </a:rPr>
              <a:t>brunchów</a:t>
            </a:r>
            <a:r>
              <a:rPr lang="pl-PL" sz="1200" dirty="0">
                <a:latin typeface="Aptos" panose="020B0004020202020204" pitchFamily="34" charset="0"/>
                <a:ea typeface="Red Hat Text" panose="02010503040201060303" pitchFamily="2" charset="0"/>
                <a:cs typeface="Red Hat Text" panose="02010503040201060303" pitchFamily="2" charset="0"/>
              </a:rPr>
              <a:t> poza domem. Koncept wpisujący się w rosnący segment śniadaniowo-</a:t>
            </a:r>
            <a:r>
              <a:rPr lang="pl-PL" sz="1200" dirty="0" err="1">
                <a:latin typeface="Aptos" panose="020B0004020202020204" pitchFamily="34" charset="0"/>
                <a:ea typeface="Red Hat Text" panose="02010503040201060303" pitchFamily="2" charset="0"/>
                <a:cs typeface="Red Hat Text" panose="02010503040201060303" pitchFamily="2" charset="0"/>
              </a:rPr>
              <a:t>brunchowy</a:t>
            </a:r>
            <a:r>
              <a:rPr lang="pl-PL" sz="1200" dirty="0">
                <a:latin typeface="Aptos" panose="020B0004020202020204" pitchFamily="34" charset="0"/>
                <a:ea typeface="Red Hat Text" panose="02010503040201060303" pitchFamily="2" charset="0"/>
                <a:cs typeface="Red Hat Text" panose="02010503040201060303" pitchFamily="2" charset="0"/>
              </a:rPr>
              <a:t> o wysokiej dynamice wzrostu.</a:t>
            </a:r>
          </a:p>
          <a:p>
            <a:pPr marL="0" indent="0">
              <a:buNone/>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200" b="1" dirty="0">
                <a:solidFill>
                  <a:srgbClr val="EE771A"/>
                </a:solidFill>
                <a:latin typeface="Aptos" panose="020B0004020202020204" pitchFamily="34" charset="0"/>
              </a:rPr>
              <a:t>Najnowsze otwarcie miało miejsce pod koniec kwietnia 2026 w Sopocie.</a:t>
            </a:r>
            <a:endParaRPr lang="pl-PL" sz="1200" b="1" dirty="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pPr marL="0" indent="0">
              <a:buNone/>
            </a:pPr>
            <a:endParaRPr lang="pl-PL" sz="14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600" b="1" dirty="0">
                <a:latin typeface="Aptos" panose="020B0004020202020204" pitchFamily="34" charset="0"/>
                <a:ea typeface="Red Hat Text" panose="02010503040201060303" pitchFamily="2" charset="0"/>
                <a:cs typeface="Red Hat Text" panose="02010503040201060303" pitchFamily="2" charset="0"/>
              </a:rPr>
              <a:t>Rozwój i kierunki:</a:t>
            </a:r>
            <a:endParaRPr lang="pl-PL" sz="16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rozwój segmentu śniadaniowego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dopasowanie do trendów lifestyle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potencjał dalszego skalowania</a:t>
            </a:r>
          </a:p>
        </p:txBody>
      </p:sp>
      <p:pic>
        <p:nvPicPr>
          <p:cNvPr id="7" name="Obraz 6" descr="Obraz zawierający Grafika, symbol, czarne, design&#10;&#10;Opis wygenerowany automatycznie">
            <a:extLst>
              <a:ext uri="{FF2B5EF4-FFF2-40B4-BE49-F238E27FC236}">
                <a16:creationId xmlns:a16="http://schemas.microsoft.com/office/drawing/2014/main" id="{B5FA3C1A-4834-1383-491B-2A91F7971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63" y="1154378"/>
            <a:ext cx="1283837" cy="1283837"/>
          </a:xfrm>
          <a:prstGeom prst="rect">
            <a:avLst/>
          </a:prstGeom>
        </p:spPr>
      </p:pic>
      <p:pic>
        <p:nvPicPr>
          <p:cNvPr id="12" name="Obraz 11">
            <a:extLst>
              <a:ext uri="{FF2B5EF4-FFF2-40B4-BE49-F238E27FC236}">
                <a16:creationId xmlns:a16="http://schemas.microsoft.com/office/drawing/2014/main" id="{84486CC6-35BC-861C-4AB3-5EF2DEFAA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198" y="3061142"/>
            <a:ext cx="1856709" cy="2785744"/>
          </a:xfrm>
          <a:prstGeom prst="rect">
            <a:avLst/>
          </a:prstGeom>
        </p:spPr>
      </p:pic>
      <p:pic>
        <p:nvPicPr>
          <p:cNvPr id="4" name="Obraz 3">
            <a:extLst>
              <a:ext uri="{FF2B5EF4-FFF2-40B4-BE49-F238E27FC236}">
                <a16:creationId xmlns:a16="http://schemas.microsoft.com/office/drawing/2014/main" id="{B8731C44-AD82-6917-F4E4-F3AFC5369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6" name="Prostokąt: zaokrąglone rogi 5">
            <a:extLst>
              <a:ext uri="{FF2B5EF4-FFF2-40B4-BE49-F238E27FC236}">
                <a16:creationId xmlns:a16="http://schemas.microsoft.com/office/drawing/2014/main" id="{42E3F8A1-77ED-AF9A-AAB8-5F5CD440F8FA}"/>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52086D3E-9D38-E050-54C3-7F4BE8BB82F1}"/>
              </a:ext>
            </a:extLst>
          </p:cNvPr>
          <p:cNvSpPr txBox="1"/>
          <p:nvPr/>
        </p:nvSpPr>
        <p:spPr>
          <a:xfrm>
            <a:off x="497579" y="569603"/>
            <a:ext cx="4386656" cy="584775"/>
          </a:xfrm>
          <a:prstGeom prst="rect">
            <a:avLst/>
          </a:prstGeom>
          <a:noFill/>
        </p:spPr>
        <p:txBody>
          <a:bodyPr wrap="square" rtlCol="0">
            <a:spAutoFit/>
          </a:bodyPr>
          <a:lstStyle/>
          <a:p>
            <a:r>
              <a:rPr lang="pl-PL" sz="3200" b="1">
                <a:latin typeface="Aptos" panose="020B0004020202020204" pitchFamily="34" charset="0"/>
                <a:ea typeface="Red Hat Text Medium" panose="02010503040201060303" pitchFamily="2" charset="0"/>
                <a:cs typeface="Red Hat Text Medium" panose="02010503040201060303" pitchFamily="2" charset="0"/>
              </a:rPr>
              <a:t>Prosto i smacznie</a:t>
            </a:r>
          </a:p>
        </p:txBody>
      </p:sp>
      <p:pic>
        <p:nvPicPr>
          <p:cNvPr id="16" name="Obraz 15">
            <a:extLst>
              <a:ext uri="{FF2B5EF4-FFF2-40B4-BE49-F238E27FC236}">
                <a16:creationId xmlns:a16="http://schemas.microsoft.com/office/drawing/2014/main" id="{6754E2C3-D596-7DF8-43B6-61F2A9F075BB}"/>
              </a:ext>
            </a:extLst>
          </p:cNvPr>
          <p:cNvPicPr>
            <a:picLocks noChangeAspect="1"/>
          </p:cNvPicPr>
          <p:nvPr/>
        </p:nvPicPr>
        <p:blipFill>
          <a:blip r:embed="rId5">
            <a:extLst>
              <a:ext uri="{28A0092B-C50C-407E-A947-70E740481C1C}">
                <a14:useLocalDpi xmlns:a14="http://schemas.microsoft.com/office/drawing/2010/main" val="0"/>
              </a:ext>
            </a:extLst>
          </a:blip>
          <a:srcRect l="5369" r="5369"/>
          <a:stretch/>
        </p:blipFill>
        <p:spPr>
          <a:xfrm>
            <a:off x="6587046" y="2199289"/>
            <a:ext cx="4995865" cy="3730117"/>
          </a:xfrm>
          <a:prstGeom prst="roundRect">
            <a:avLst>
              <a:gd name="adj" fmla="val 6503"/>
            </a:avLst>
          </a:prstGeom>
        </p:spPr>
      </p:pic>
    </p:spTree>
    <p:extLst>
      <p:ext uri="{BB962C8B-B14F-4D97-AF65-F5344CB8AC3E}">
        <p14:creationId xmlns:p14="http://schemas.microsoft.com/office/powerpoint/2010/main" val="275001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3" descr="Obraz zawierający meble, Stół do kuchni i jadalni, w pomieszczeniu, stolik kawowy&#10;&#10;Opis wygenerowany automatycznie">
            <a:extLst>
              <a:ext uri="{FF2B5EF4-FFF2-40B4-BE49-F238E27FC236}">
                <a16:creationId xmlns:a16="http://schemas.microsoft.com/office/drawing/2014/main" id="{ABC40538-DB53-6FCA-9BF5-39C54E8645F2}"/>
              </a:ext>
            </a:extLst>
          </p:cNvPr>
          <p:cNvPicPr>
            <a:picLocks noChangeAspect="1"/>
          </p:cNvPicPr>
          <p:nvPr/>
        </p:nvPicPr>
        <p:blipFill rotWithShape="1">
          <a:blip r:embed="rId2">
            <a:extLst>
              <a:ext uri="{28A0092B-C50C-407E-A947-70E740481C1C}">
                <a14:useLocalDpi xmlns:a14="http://schemas.microsoft.com/office/drawing/2010/main" val="0"/>
              </a:ext>
            </a:extLst>
          </a:blip>
          <a:srcRect t="15605"/>
          <a:stretch/>
        </p:blipFill>
        <p:spPr>
          <a:xfrm>
            <a:off x="0" y="0"/>
            <a:ext cx="12192000" cy="6858000"/>
          </a:xfrm>
          <a:prstGeom prst="rect">
            <a:avLst/>
          </a:prstGeom>
        </p:spPr>
      </p:pic>
    </p:spTree>
    <p:extLst>
      <p:ext uri="{BB962C8B-B14F-4D97-AF65-F5344CB8AC3E}">
        <p14:creationId xmlns:p14="http://schemas.microsoft.com/office/powerpoint/2010/main" val="859518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48A90-F9A7-BB05-F058-9129653BA7DF}"/>
            </a:ext>
          </a:extLst>
        </p:cNvPr>
        <p:cNvGrpSpPr/>
        <p:nvPr/>
      </p:nvGrpSpPr>
      <p:grpSpPr>
        <a:xfrm>
          <a:off x="0" y="0"/>
          <a:ext cx="0" cy="0"/>
          <a:chOff x="0" y="0"/>
          <a:chExt cx="0" cy="0"/>
        </a:xfrm>
      </p:grpSpPr>
      <p:pic>
        <p:nvPicPr>
          <p:cNvPr id="13" name="Obraz 12">
            <a:extLst>
              <a:ext uri="{FF2B5EF4-FFF2-40B4-BE49-F238E27FC236}">
                <a16:creationId xmlns:a16="http://schemas.microsoft.com/office/drawing/2014/main" id="{47E1080A-2296-5876-4CB1-FDD741E54BC5}"/>
              </a:ext>
            </a:extLst>
          </p:cNvPr>
          <p:cNvPicPr>
            <a:picLocks noChangeAspect="1"/>
          </p:cNvPicPr>
          <p:nvPr/>
        </p:nvPicPr>
        <p:blipFill rotWithShape="1">
          <a:blip r:embed="rId2">
            <a:extLst>
              <a:ext uri="{28A0092B-C50C-407E-A947-70E740481C1C}">
                <a14:useLocalDpi xmlns:a14="http://schemas.microsoft.com/office/drawing/2010/main" val="0"/>
              </a:ext>
            </a:extLst>
          </a:blip>
          <a:srcRect t="8947" b="34971"/>
          <a:stretch/>
        </p:blipFill>
        <p:spPr>
          <a:xfrm>
            <a:off x="6587046" y="2199289"/>
            <a:ext cx="4995865" cy="3730117"/>
          </a:xfrm>
          <a:prstGeom prst="roundRect">
            <a:avLst>
              <a:gd name="adj" fmla="val 6503"/>
            </a:avLst>
          </a:prstGeom>
        </p:spPr>
      </p:pic>
      <p:sp>
        <p:nvSpPr>
          <p:cNvPr id="14" name="Rectangle 1">
            <a:extLst>
              <a:ext uri="{FF2B5EF4-FFF2-40B4-BE49-F238E27FC236}">
                <a16:creationId xmlns:a16="http://schemas.microsoft.com/office/drawing/2014/main" id="{0C34B23D-8A67-777B-DD3F-6C5C7A449A0F}"/>
              </a:ext>
            </a:extLst>
          </p:cNvPr>
          <p:cNvSpPr>
            <a:spLocks noGrp="1" noChangeArrowheads="1"/>
          </p:cNvSpPr>
          <p:nvPr>
            <p:ph idx="1"/>
          </p:nvPr>
        </p:nvSpPr>
        <p:spPr bwMode="auto">
          <a:xfrm>
            <a:off x="609089" y="2478148"/>
            <a:ext cx="5752381" cy="3962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Spoko Taco to koncept inspirowany meksykańskim street </a:t>
            </a:r>
            <a:r>
              <a:rPr lang="pl-PL" sz="1200" dirty="0" err="1">
                <a:latin typeface="Aptos" panose="020B0004020202020204" pitchFamily="34" charset="0"/>
                <a:ea typeface="Red Hat Text" panose="02010503040201060303" pitchFamily="2" charset="0"/>
                <a:cs typeface="Red Hat Text" panose="02010503040201060303" pitchFamily="2" charset="0"/>
              </a:rPr>
              <a:t>foodem</a:t>
            </a:r>
            <a:r>
              <a:rPr lang="pl-PL" sz="1200" dirty="0">
                <a:latin typeface="Aptos" panose="020B0004020202020204" pitchFamily="34" charset="0"/>
                <a:ea typeface="Red Hat Text" panose="02010503040201060303" pitchFamily="2" charset="0"/>
                <a:cs typeface="Red Hat Text" panose="02010503040201060303" pitchFamily="2" charset="0"/>
              </a:rPr>
              <a:t>, oparty na prostych, szybkich w przygotowaniu daniach. Format odpowiada na rosnące zapotrzebowanie na szybkie i przystępne cenowo rozwiązania gastronomiczne. W 2025 roku kontynuowano rozwój konceptu oraz jego dopasowanie do oczekiwań klientów. </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Format o potencjale wysokiej skalowalności i niższych nakładach inwestycyjnych, działający m.in. w systemie oferty na dowóz.</a:t>
            </a:r>
          </a:p>
          <a:p>
            <a:pPr marL="0" indent="0">
              <a:buNone/>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200" b="1" dirty="0">
                <a:solidFill>
                  <a:srgbClr val="EE771A"/>
                </a:solidFill>
                <a:latin typeface="Aptos" panose="020B0004020202020204" pitchFamily="34" charset="0"/>
              </a:rPr>
              <a:t>W 2025 roku uruchomiliśmy nowe lokalizacje - </a:t>
            </a:r>
            <a:r>
              <a:rPr lang="pl-PL" sz="1200" dirty="0">
                <a:solidFill>
                  <a:srgbClr val="EE771A"/>
                </a:solidFill>
                <a:latin typeface="Aptos" panose="020B0004020202020204" pitchFamily="34" charset="0"/>
              </a:rPr>
              <a:t>w Warszawie i Wrocławiu, w tym</a:t>
            </a:r>
            <a:br>
              <a:rPr lang="pl-PL" sz="1200" dirty="0">
                <a:solidFill>
                  <a:srgbClr val="EE771A"/>
                </a:solidFill>
                <a:latin typeface="Aptos" panose="020B0004020202020204" pitchFamily="34" charset="0"/>
              </a:rPr>
            </a:br>
            <a:r>
              <a:rPr lang="pl-PL" sz="1200" dirty="0">
                <a:solidFill>
                  <a:srgbClr val="EE771A"/>
                </a:solidFill>
                <a:latin typeface="Aptos" panose="020B0004020202020204" pitchFamily="34" charset="0"/>
              </a:rPr>
              <a:t>w formule </a:t>
            </a:r>
            <a:r>
              <a:rPr lang="pl-PL" sz="1200" dirty="0" err="1">
                <a:solidFill>
                  <a:srgbClr val="EE771A"/>
                </a:solidFill>
                <a:latin typeface="Aptos" panose="020B0004020202020204" pitchFamily="34" charset="0"/>
              </a:rPr>
              <a:t>dark</a:t>
            </a:r>
            <a:r>
              <a:rPr lang="pl-PL" sz="1200" dirty="0">
                <a:solidFill>
                  <a:srgbClr val="EE771A"/>
                </a:solidFill>
                <a:latin typeface="Aptos" panose="020B0004020202020204" pitchFamily="34" charset="0"/>
              </a:rPr>
              <a:t> </a:t>
            </a:r>
            <a:r>
              <a:rPr lang="pl-PL" sz="1200" dirty="0" err="1">
                <a:solidFill>
                  <a:srgbClr val="EE771A"/>
                </a:solidFill>
                <a:latin typeface="Aptos" panose="020B0004020202020204" pitchFamily="34" charset="0"/>
              </a:rPr>
              <a:t>kitchen</a:t>
            </a:r>
            <a:r>
              <a:rPr lang="pl-PL" sz="1200" dirty="0">
                <a:solidFill>
                  <a:srgbClr val="EE771A"/>
                </a:solidFill>
                <a:latin typeface="Aptos" panose="020B0004020202020204" pitchFamily="34" charset="0"/>
              </a:rPr>
              <a:t>.</a:t>
            </a:r>
          </a:p>
          <a:p>
            <a:pPr marL="0" indent="0">
              <a:buNone/>
            </a:pPr>
            <a:r>
              <a:rPr lang="pl-PL" sz="1200" b="1" dirty="0">
                <a:solidFill>
                  <a:srgbClr val="EE771A"/>
                </a:solidFill>
                <a:latin typeface="Aptos" panose="020B0004020202020204" pitchFamily="34" charset="0"/>
              </a:rPr>
              <a:t>Nowa lokalizacja: </a:t>
            </a:r>
            <a:r>
              <a:rPr lang="pl-PL" sz="1200" dirty="0">
                <a:solidFill>
                  <a:srgbClr val="EE771A"/>
                </a:solidFill>
                <a:latin typeface="Aptos" panose="020B0004020202020204" pitchFamily="34" charset="0"/>
              </a:rPr>
              <a:t>Łódź, luty 2026</a:t>
            </a:r>
          </a:p>
          <a:p>
            <a:pPr marL="0" indent="0">
              <a:buNone/>
            </a:pPr>
            <a:endParaRPr lang="pl-PL" sz="1200" b="1"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600" b="1" dirty="0">
                <a:latin typeface="Aptos" panose="020B0004020202020204" pitchFamily="34" charset="0"/>
                <a:ea typeface="Red Hat Text" panose="02010503040201060303" pitchFamily="2" charset="0"/>
                <a:cs typeface="Red Hat Text" panose="02010503040201060303" pitchFamily="2" charset="0"/>
              </a:rPr>
              <a:t>Rozwój i kierunki:</a:t>
            </a:r>
            <a:endParaRPr lang="pl-PL" sz="16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wykorzystanie trendu street food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rozwój w dużych miastach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dalsza optymalizacja modelu</a:t>
            </a:r>
          </a:p>
        </p:txBody>
      </p:sp>
      <p:pic>
        <p:nvPicPr>
          <p:cNvPr id="5" name="Obraz 4">
            <a:extLst>
              <a:ext uri="{FF2B5EF4-FFF2-40B4-BE49-F238E27FC236}">
                <a16:creationId xmlns:a16="http://schemas.microsoft.com/office/drawing/2014/main" id="{6776A2C7-6F42-A9E6-394D-09E3D9B73D4B}"/>
              </a:ext>
            </a:extLst>
          </p:cNvPr>
          <p:cNvPicPr>
            <a:picLocks noChangeAspect="1"/>
          </p:cNvPicPr>
          <p:nvPr/>
        </p:nvPicPr>
        <p:blipFill>
          <a:blip r:embed="rId3"/>
          <a:stretch>
            <a:fillRect/>
          </a:stretch>
        </p:blipFill>
        <p:spPr>
          <a:xfrm>
            <a:off x="609089" y="1375935"/>
            <a:ext cx="1052745" cy="1022864"/>
          </a:xfrm>
          <a:prstGeom prst="rect">
            <a:avLst/>
          </a:prstGeom>
        </p:spPr>
      </p:pic>
      <p:pic>
        <p:nvPicPr>
          <p:cNvPr id="6" name="Obraz 5">
            <a:extLst>
              <a:ext uri="{FF2B5EF4-FFF2-40B4-BE49-F238E27FC236}">
                <a16:creationId xmlns:a16="http://schemas.microsoft.com/office/drawing/2014/main" id="{9C20A20A-62F7-B0D5-21DF-ED303A239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7" name="Prostokąt: zaokrąglone rogi 6">
            <a:extLst>
              <a:ext uri="{FF2B5EF4-FFF2-40B4-BE49-F238E27FC236}">
                <a16:creationId xmlns:a16="http://schemas.microsoft.com/office/drawing/2014/main" id="{73FB5A00-0743-E911-0E3E-169BF0F9E090}"/>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ED50AF2F-B7CB-6C94-8970-97CC1B9E6EB0}"/>
              </a:ext>
            </a:extLst>
          </p:cNvPr>
          <p:cNvSpPr txBox="1"/>
          <p:nvPr/>
        </p:nvSpPr>
        <p:spPr>
          <a:xfrm>
            <a:off x="497579" y="569603"/>
            <a:ext cx="4386656"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Mexican street food</a:t>
            </a:r>
          </a:p>
        </p:txBody>
      </p:sp>
    </p:spTree>
    <p:extLst>
      <p:ext uri="{BB962C8B-B14F-4D97-AF65-F5344CB8AC3E}">
        <p14:creationId xmlns:p14="http://schemas.microsoft.com/office/powerpoint/2010/main" val="401575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descr="Obraz zawierający meble, stół, stolik kawowy, kanapa&#10;&#10;Opis wygenerowany automatycznie">
            <a:extLst>
              <a:ext uri="{FF2B5EF4-FFF2-40B4-BE49-F238E27FC236}">
                <a16:creationId xmlns:a16="http://schemas.microsoft.com/office/drawing/2014/main" id="{ED67117D-4202-15CC-0306-4C38F389BC9F}"/>
              </a:ext>
            </a:extLst>
          </p:cNvPr>
          <p:cNvPicPr>
            <a:picLocks noChangeAspect="1"/>
          </p:cNvPicPr>
          <p:nvPr/>
        </p:nvPicPr>
        <p:blipFill rotWithShape="1">
          <a:blip r:embed="rId2">
            <a:extLst>
              <a:ext uri="{28A0092B-C50C-407E-A947-70E740481C1C}">
                <a14:useLocalDpi xmlns:a14="http://schemas.microsoft.com/office/drawing/2010/main" val="0"/>
              </a:ext>
            </a:extLst>
          </a:blip>
          <a:srcRect t="3572" b="21443"/>
          <a:stretch/>
        </p:blipFill>
        <p:spPr>
          <a:xfrm>
            <a:off x="0" y="1282"/>
            <a:ext cx="12192000" cy="6856718"/>
          </a:xfrm>
          <a:prstGeom prst="rect">
            <a:avLst/>
          </a:prstGeom>
        </p:spPr>
      </p:pic>
    </p:spTree>
    <p:extLst>
      <p:ext uri="{BB962C8B-B14F-4D97-AF65-F5344CB8AC3E}">
        <p14:creationId xmlns:p14="http://schemas.microsoft.com/office/powerpoint/2010/main" val="2407234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2F477-D035-592A-80FF-A06DD727B567}"/>
            </a:ext>
          </a:extLst>
        </p:cNvPr>
        <p:cNvGrpSpPr/>
        <p:nvPr/>
      </p:nvGrpSpPr>
      <p:grpSpPr>
        <a:xfrm>
          <a:off x="0" y="0"/>
          <a:ext cx="0" cy="0"/>
          <a:chOff x="0" y="0"/>
          <a:chExt cx="0" cy="0"/>
        </a:xfrm>
      </p:grpSpPr>
      <p:pic>
        <p:nvPicPr>
          <p:cNvPr id="16" name="Obraz 15">
            <a:extLst>
              <a:ext uri="{FF2B5EF4-FFF2-40B4-BE49-F238E27FC236}">
                <a16:creationId xmlns:a16="http://schemas.microsoft.com/office/drawing/2014/main" id="{8EB43439-E568-EBC6-5AC1-0CDF67C3AC9E}"/>
              </a:ext>
            </a:extLst>
          </p:cNvPr>
          <p:cNvPicPr>
            <a:picLocks noChangeAspect="1"/>
          </p:cNvPicPr>
          <p:nvPr/>
        </p:nvPicPr>
        <p:blipFill rotWithShape="1">
          <a:blip r:embed="rId2">
            <a:extLst>
              <a:ext uri="{28A0092B-C50C-407E-A947-70E740481C1C}">
                <a14:useLocalDpi xmlns:a14="http://schemas.microsoft.com/office/drawing/2010/main" val="0"/>
              </a:ext>
            </a:extLst>
          </a:blip>
          <a:srcRect t="182" b="182"/>
          <a:stretch/>
        </p:blipFill>
        <p:spPr>
          <a:xfrm>
            <a:off x="6587046" y="2199289"/>
            <a:ext cx="4995865" cy="3730117"/>
          </a:xfrm>
          <a:prstGeom prst="roundRect">
            <a:avLst>
              <a:gd name="adj" fmla="val 6503"/>
            </a:avLst>
          </a:prstGeom>
        </p:spPr>
      </p:pic>
      <p:sp>
        <p:nvSpPr>
          <p:cNvPr id="14" name="Rectangle 1">
            <a:extLst>
              <a:ext uri="{FF2B5EF4-FFF2-40B4-BE49-F238E27FC236}">
                <a16:creationId xmlns:a16="http://schemas.microsoft.com/office/drawing/2014/main" id="{FE356EC5-E0B0-2C1B-1521-083E2FD088AB}"/>
              </a:ext>
            </a:extLst>
          </p:cNvPr>
          <p:cNvSpPr>
            <a:spLocks noGrp="1" noChangeArrowheads="1"/>
          </p:cNvSpPr>
          <p:nvPr>
            <p:ph idx="1"/>
          </p:nvPr>
        </p:nvSpPr>
        <p:spPr bwMode="auto">
          <a:xfrm>
            <a:off x="511116" y="2221196"/>
            <a:ext cx="5311460" cy="34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spcAft>
                <a:spcPts val="900"/>
              </a:spcAft>
              <a:buNone/>
            </a:pPr>
            <a:r>
              <a:rPr lang="pl-PL" sz="1200" dirty="0">
                <a:latin typeface="Aptos" panose="020B0004020202020204" pitchFamily="34" charset="0"/>
                <a:ea typeface="Red Hat Text" panose="02010503040201060303" pitchFamily="2" charset="0"/>
                <a:cs typeface="Red Hat Text" panose="02010503040201060303" pitchFamily="2" charset="0"/>
              </a:rPr>
              <a:t>Pizzanova to marka serwująca pizzę w całkiem nowej odsłonie. Koncept charakteryzuje się innowacyjnością, począwszy od ciasta, po różnorodne dodatki, które goście lokalu mogą dobrać samodzielnie, tworząc kompozycję według własnego uznania. </a:t>
            </a:r>
          </a:p>
          <a:p>
            <a:pPr marL="0" indent="0">
              <a:spcAft>
                <a:spcPts val="900"/>
              </a:spcAft>
              <a:buNone/>
            </a:pPr>
            <a:r>
              <a:rPr lang="pl-PL" sz="1200" dirty="0">
                <a:latin typeface="Aptos" panose="020B0004020202020204" pitchFamily="34" charset="0"/>
                <a:ea typeface="Red Hat Text" panose="02010503040201060303" pitchFamily="2" charset="0"/>
                <a:cs typeface="Red Hat Text" panose="02010503040201060303" pitchFamily="2" charset="0"/>
              </a:rPr>
              <a:t>Naszym celem jest nie tylko efektywne rozwijanie brandu Pizzanova, ale także podzielenie się wiedzą i standardami operacyjnymi i zwiększenie konkurencyjności naszej oferty. Segment masowy o dużym potencjale wolumenowym i skalowania.</a:t>
            </a:r>
          </a:p>
          <a:p>
            <a:pPr marL="0" indent="0">
              <a:spcAft>
                <a:spcPts val="900"/>
              </a:spcAft>
              <a:buNone/>
            </a:pPr>
            <a:r>
              <a:rPr lang="pl-PL" sz="12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Ostatnie otwarcie: styczeń 2025 </a:t>
            </a:r>
            <a:r>
              <a:rPr lang="pl-PL" sz="1200" dirty="0">
                <a:solidFill>
                  <a:srgbClr val="EE771A"/>
                </a:solidFill>
                <a:latin typeface="Aptos" panose="020B0004020202020204" pitchFamily="34" charset="0"/>
              </a:rPr>
              <a:t>– Kraków, Pasaż Bielaka, ul. Stolarska 5</a:t>
            </a:r>
            <a:endParaRPr lang="pl-PL" sz="1200" dirty="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600" b="1" dirty="0">
                <a:latin typeface="Aptos" panose="020B0004020202020204" pitchFamily="34" charset="0"/>
                <a:ea typeface="Red Hat Text" panose="02010503040201060303" pitchFamily="2" charset="0"/>
                <a:cs typeface="Red Hat Text" panose="02010503040201060303" pitchFamily="2" charset="0"/>
              </a:rPr>
              <a:t>Rozwój i kierunki:</a:t>
            </a:r>
            <a:endParaRPr lang="pl-PL" sz="16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rozwój sieci w kolejnych lokalizacjach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budowa rozpoznawalności marki</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potencjał wzrostu w segmencie masowym</a:t>
            </a:r>
          </a:p>
        </p:txBody>
      </p:sp>
      <p:pic>
        <p:nvPicPr>
          <p:cNvPr id="5" name="Grafika 4">
            <a:extLst>
              <a:ext uri="{FF2B5EF4-FFF2-40B4-BE49-F238E27FC236}">
                <a16:creationId xmlns:a16="http://schemas.microsoft.com/office/drawing/2014/main" id="{5CDA027C-A5A9-BF94-D50D-F0898F3A853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4321" y="1575565"/>
            <a:ext cx="2376250" cy="224444"/>
          </a:xfrm>
          <a:prstGeom prst="rect">
            <a:avLst/>
          </a:prstGeom>
        </p:spPr>
      </p:pic>
      <p:pic>
        <p:nvPicPr>
          <p:cNvPr id="6" name="Obraz 5">
            <a:extLst>
              <a:ext uri="{FF2B5EF4-FFF2-40B4-BE49-F238E27FC236}">
                <a16:creationId xmlns:a16="http://schemas.microsoft.com/office/drawing/2014/main" id="{05878219-474F-8CD4-55A5-6D4F0B94A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7" name="Prostokąt: zaokrąglone rogi 6">
            <a:extLst>
              <a:ext uri="{FF2B5EF4-FFF2-40B4-BE49-F238E27FC236}">
                <a16:creationId xmlns:a16="http://schemas.microsoft.com/office/drawing/2014/main" id="{97A19FA7-CD12-0D11-375B-D626AA09D562}"/>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621BFAEC-7EC5-329A-0517-4815FA617012}"/>
              </a:ext>
            </a:extLst>
          </p:cNvPr>
          <p:cNvSpPr txBox="1"/>
          <p:nvPr/>
        </p:nvSpPr>
        <p:spPr>
          <a:xfrm>
            <a:off x="497579" y="569603"/>
            <a:ext cx="4386656" cy="584775"/>
          </a:xfrm>
          <a:prstGeom prst="rect">
            <a:avLst/>
          </a:prstGeom>
          <a:noFill/>
        </p:spPr>
        <p:txBody>
          <a:bodyPr wrap="square" rtlCol="0">
            <a:spAutoFit/>
          </a:bodyPr>
          <a:lstStyle/>
          <a:p>
            <a:r>
              <a:rPr lang="pl-PL" sz="3200" b="1">
                <a:latin typeface="Aptos" panose="020B0004020202020204" pitchFamily="34" charset="0"/>
                <a:ea typeface="Red Hat Text Medium" panose="02010503040201060303" pitchFamily="2" charset="0"/>
                <a:cs typeface="Red Hat Text Medium" panose="02010503040201060303" pitchFamily="2" charset="0"/>
              </a:rPr>
              <a:t>Nowoczesna pizzeria</a:t>
            </a:r>
          </a:p>
        </p:txBody>
      </p:sp>
    </p:spTree>
    <p:extLst>
      <p:ext uri="{BB962C8B-B14F-4D97-AF65-F5344CB8AC3E}">
        <p14:creationId xmlns:p14="http://schemas.microsoft.com/office/powerpoint/2010/main" val="168652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C3A3-2A22-0516-152D-CF9E7CB2CAE5}"/>
            </a:ext>
          </a:extLst>
        </p:cNvPr>
        <p:cNvGrpSpPr/>
        <p:nvPr/>
      </p:nvGrpSpPr>
      <p:grpSpPr>
        <a:xfrm>
          <a:off x="0" y="0"/>
          <a:ext cx="0" cy="0"/>
          <a:chOff x="0" y="0"/>
          <a:chExt cx="0" cy="0"/>
        </a:xfrm>
      </p:grpSpPr>
      <p:sp>
        <p:nvSpPr>
          <p:cNvPr id="39" name="Prostokąt 38">
            <a:extLst>
              <a:ext uri="{FF2B5EF4-FFF2-40B4-BE49-F238E27FC236}">
                <a16:creationId xmlns:a16="http://schemas.microsoft.com/office/drawing/2014/main" id="{59076D95-43FE-480C-0C70-D08E7323C640}"/>
              </a:ext>
            </a:extLst>
          </p:cNvPr>
          <p:cNvSpPr/>
          <p:nvPr/>
        </p:nvSpPr>
        <p:spPr>
          <a:xfrm>
            <a:off x="5510299" y="3335923"/>
            <a:ext cx="5835480" cy="188048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Prostokąt 37">
            <a:extLst>
              <a:ext uri="{FF2B5EF4-FFF2-40B4-BE49-F238E27FC236}">
                <a16:creationId xmlns:a16="http://schemas.microsoft.com/office/drawing/2014/main" id="{56CAD1BE-309B-1DF5-04B7-27A346680B1B}"/>
              </a:ext>
            </a:extLst>
          </p:cNvPr>
          <p:cNvSpPr/>
          <p:nvPr/>
        </p:nvSpPr>
        <p:spPr>
          <a:xfrm>
            <a:off x="5510299" y="1084092"/>
            <a:ext cx="5835480" cy="164707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rostokąt: zaokrąglone rogi 35">
            <a:extLst>
              <a:ext uri="{FF2B5EF4-FFF2-40B4-BE49-F238E27FC236}">
                <a16:creationId xmlns:a16="http://schemas.microsoft.com/office/drawing/2014/main" id="{4BD29159-4249-E4CD-7DC0-38F43BF39F22}"/>
              </a:ext>
            </a:extLst>
          </p:cNvPr>
          <p:cNvSpPr/>
          <p:nvPr/>
        </p:nvSpPr>
        <p:spPr>
          <a:xfrm>
            <a:off x="5825564" y="3177832"/>
            <a:ext cx="2307784" cy="464930"/>
          </a:xfrm>
          <a:prstGeom prst="roundRect">
            <a:avLst>
              <a:gd name="adj" fmla="val 15606"/>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rostokąt: zaokrąglone rogi 34">
            <a:extLst>
              <a:ext uri="{FF2B5EF4-FFF2-40B4-BE49-F238E27FC236}">
                <a16:creationId xmlns:a16="http://schemas.microsoft.com/office/drawing/2014/main" id="{6DC9D7BA-582F-03FA-C436-9FE44753D88A}"/>
              </a:ext>
            </a:extLst>
          </p:cNvPr>
          <p:cNvSpPr/>
          <p:nvPr/>
        </p:nvSpPr>
        <p:spPr>
          <a:xfrm>
            <a:off x="5825563" y="935639"/>
            <a:ext cx="3893377" cy="464930"/>
          </a:xfrm>
          <a:prstGeom prst="roundRect">
            <a:avLst>
              <a:gd name="adj" fmla="val 15606"/>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1">
            <a:extLst>
              <a:ext uri="{FF2B5EF4-FFF2-40B4-BE49-F238E27FC236}">
                <a16:creationId xmlns:a16="http://schemas.microsoft.com/office/drawing/2014/main" id="{1EB8E9ED-9541-856A-DE26-4E1D9265714C}"/>
              </a:ext>
            </a:extLst>
          </p:cNvPr>
          <p:cNvSpPr>
            <a:spLocks noGrp="1" noChangeArrowheads="1"/>
          </p:cNvSpPr>
          <p:nvPr>
            <p:ph idx="1"/>
          </p:nvPr>
        </p:nvSpPr>
        <p:spPr bwMode="auto">
          <a:xfrm>
            <a:off x="529602" y="1519204"/>
            <a:ext cx="4559592" cy="352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lnSpc>
                <a:spcPct val="150000"/>
              </a:lnSpc>
              <a:spcBef>
                <a:spcPts val="600"/>
              </a:spcBef>
              <a:buClr>
                <a:srgbClr val="FF6600"/>
              </a:buClr>
              <a:buNone/>
            </a:pPr>
            <a:r>
              <a:rPr lang="pl-PL" sz="1400" dirty="0">
                <a:latin typeface="Aptos" panose="020B0004020202020204" pitchFamily="34" charset="0"/>
                <a:ea typeface="Red Hat Text" panose="02010503040201060303" pitchFamily="2" charset="0"/>
                <a:cs typeface="Red Hat Text" panose="02010503040201060303" pitchFamily="2" charset="0"/>
              </a:rPr>
              <a:t>Model biznesowy Mex Polska oparty na skalowalnej strukturze </a:t>
            </a:r>
            <a:r>
              <a:rPr lang="pl-PL" sz="1400" b="1" dirty="0" err="1">
                <a:latin typeface="Aptos" panose="020B0004020202020204" pitchFamily="34" charset="0"/>
                <a:ea typeface="Red Hat Text" panose="02010503040201060303" pitchFamily="2" charset="0"/>
                <a:cs typeface="Red Hat Text" panose="02010503040201060303" pitchFamily="2" charset="0"/>
              </a:rPr>
              <a:t>multibrandowej</a:t>
            </a:r>
            <a:r>
              <a:rPr lang="pl-PL" sz="1400" dirty="0">
                <a:latin typeface="Aptos" panose="020B0004020202020204" pitchFamily="34" charset="0"/>
                <a:ea typeface="Red Hat Text" panose="02010503040201060303" pitchFamily="2" charset="0"/>
                <a:cs typeface="Red Hat Text" panose="02010503040201060303" pitchFamily="2" charset="0"/>
              </a:rPr>
              <a:t>, która umożliwia równoległy rozwój różnych konceptów gastronomicznych oraz efektywne wykorzystanie zasobów operacyjnych. </a:t>
            </a:r>
          </a:p>
          <a:p>
            <a:pPr marL="0" indent="0">
              <a:lnSpc>
                <a:spcPct val="150000"/>
              </a:lnSpc>
              <a:spcBef>
                <a:spcPts val="600"/>
              </a:spcBef>
              <a:buClr>
                <a:srgbClr val="FF6600"/>
              </a:buClr>
              <a:buNone/>
            </a:pPr>
            <a:endParaRPr lang="pl-PL" sz="1400" dirty="0">
              <a:latin typeface="Aptos" panose="020B0004020202020204" pitchFamily="34" charset="0"/>
              <a:ea typeface="Red Hat Text" panose="02010503040201060303" pitchFamily="2" charset="0"/>
              <a:cs typeface="Red Hat Text" panose="02010503040201060303" pitchFamily="2" charset="0"/>
            </a:endParaRPr>
          </a:p>
          <a:p>
            <a:pPr marL="0" indent="0">
              <a:lnSpc>
                <a:spcPct val="150000"/>
              </a:lnSpc>
              <a:spcBef>
                <a:spcPts val="600"/>
              </a:spcBef>
              <a:buClr>
                <a:srgbClr val="FF6600"/>
              </a:buClr>
              <a:buNone/>
            </a:pPr>
            <a:r>
              <a:rPr lang="pl-PL" sz="1400" dirty="0">
                <a:latin typeface="Aptos" panose="020B0004020202020204" pitchFamily="34" charset="0"/>
                <a:ea typeface="Red Hat Text" panose="02010503040201060303" pitchFamily="2" charset="0"/>
                <a:cs typeface="Red Hat Text" panose="02010503040201060303" pitchFamily="2" charset="0"/>
              </a:rPr>
              <a:t>Dzięki temu spółka osiąga </a:t>
            </a:r>
            <a:r>
              <a:rPr lang="pl-PL" sz="1400" b="1" dirty="0">
                <a:latin typeface="Aptos" panose="020B0004020202020204" pitchFamily="34" charset="0"/>
                <a:ea typeface="Red Hat Text" panose="02010503040201060303" pitchFamily="2" charset="0"/>
                <a:cs typeface="Red Hat Text" panose="02010503040201060303" pitchFamily="2" charset="0"/>
              </a:rPr>
              <a:t>powtarzalny wzrost przychodów przy jednoczesnej dywersyfikacji ryzyka</a:t>
            </a:r>
            <a:r>
              <a:rPr lang="pl-PL" sz="1400" dirty="0">
                <a:latin typeface="Aptos" panose="020B0004020202020204" pitchFamily="34" charset="0"/>
                <a:ea typeface="Red Hat Text" panose="02010503040201060303" pitchFamily="2" charset="0"/>
                <a:cs typeface="Red Hat Text" panose="02010503040201060303" pitchFamily="2" charset="0"/>
              </a:rPr>
              <a:t>.</a:t>
            </a:r>
          </a:p>
          <a:p>
            <a:pPr marL="0" indent="0">
              <a:lnSpc>
                <a:spcPct val="150000"/>
              </a:lnSpc>
              <a:spcBef>
                <a:spcPts val="600"/>
              </a:spcBef>
              <a:buClr>
                <a:srgbClr val="FF6600"/>
              </a:buClr>
              <a:buNone/>
            </a:pPr>
            <a:r>
              <a:rPr lang="pl-PL" sz="1400" dirty="0">
                <a:latin typeface="Aptos" panose="020B0004020202020204" pitchFamily="34" charset="0"/>
                <a:ea typeface="Red Hat Text" panose="02010503040201060303" pitchFamily="2" charset="0"/>
                <a:cs typeface="Red Hat Text" panose="02010503040201060303" pitchFamily="2" charset="0"/>
              </a:rPr>
              <a:t> Model zakłada standaryzowany proces dojścia nowych lokali do rentowności, co zapewnia przewidywalność wyników w średnim i długim terminie.</a:t>
            </a:r>
          </a:p>
        </p:txBody>
      </p:sp>
      <p:sp>
        <p:nvSpPr>
          <p:cNvPr id="11" name="Prostokąt: zaokrąglone rogi 10">
            <a:extLst>
              <a:ext uri="{FF2B5EF4-FFF2-40B4-BE49-F238E27FC236}">
                <a16:creationId xmlns:a16="http://schemas.microsoft.com/office/drawing/2014/main" id="{F5E14301-1AC7-1B78-1437-6027D6F09708}"/>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8702EF78-BA32-B79B-8C34-CAE98BF232D8}"/>
              </a:ext>
            </a:extLst>
          </p:cNvPr>
          <p:cNvSpPr txBox="1"/>
          <p:nvPr/>
        </p:nvSpPr>
        <p:spPr>
          <a:xfrm>
            <a:off x="497579" y="569603"/>
            <a:ext cx="4324367" cy="584775"/>
          </a:xfrm>
          <a:prstGeom prst="rect">
            <a:avLst/>
          </a:prstGeom>
          <a:noFill/>
        </p:spPr>
        <p:txBody>
          <a:bodyPr wrap="square" rtlCol="0">
            <a:spAutoFit/>
          </a:bodyPr>
          <a:lstStyle/>
          <a:p>
            <a:r>
              <a:rPr lang="pl-PL" sz="3200" b="1">
                <a:latin typeface="Aptos" panose="020B0004020202020204" pitchFamily="34" charset="0"/>
                <a:ea typeface="Red Hat Text Medium" panose="02010503040201060303" pitchFamily="2" charset="0"/>
                <a:cs typeface="Red Hat Text Medium" panose="02010503040201060303" pitchFamily="2" charset="0"/>
              </a:rPr>
              <a:t>Model biznesowy</a:t>
            </a:r>
          </a:p>
        </p:txBody>
      </p:sp>
      <p:grpSp>
        <p:nvGrpSpPr>
          <p:cNvPr id="23" name="Grupa 22">
            <a:extLst>
              <a:ext uri="{FF2B5EF4-FFF2-40B4-BE49-F238E27FC236}">
                <a16:creationId xmlns:a16="http://schemas.microsoft.com/office/drawing/2014/main" id="{4A8D27AB-0479-8EC8-6333-B3E0F3F77BDD}"/>
              </a:ext>
            </a:extLst>
          </p:cNvPr>
          <p:cNvGrpSpPr/>
          <p:nvPr/>
        </p:nvGrpSpPr>
        <p:grpSpPr>
          <a:xfrm>
            <a:off x="614321" y="5510294"/>
            <a:ext cx="8040528" cy="778103"/>
            <a:chOff x="408505" y="5072787"/>
            <a:chExt cx="9088990" cy="879566"/>
          </a:xfrm>
        </p:grpSpPr>
        <p:pic>
          <p:nvPicPr>
            <p:cNvPr id="24" name="Obraz 23">
              <a:extLst>
                <a:ext uri="{FF2B5EF4-FFF2-40B4-BE49-F238E27FC236}">
                  <a16:creationId xmlns:a16="http://schemas.microsoft.com/office/drawing/2014/main" id="{1A3AEC84-345B-5CEA-F771-4A2F4B91D0CD}"/>
                </a:ext>
              </a:extLst>
            </p:cNvPr>
            <p:cNvPicPr>
              <a:picLocks noChangeAspect="1"/>
            </p:cNvPicPr>
            <p:nvPr/>
          </p:nvPicPr>
          <p:blipFill>
            <a:blip r:embed="rId2"/>
            <a:stretch>
              <a:fillRect/>
            </a:stretch>
          </p:blipFill>
          <p:spPr>
            <a:xfrm>
              <a:off x="408505" y="5095068"/>
              <a:ext cx="7136319" cy="631808"/>
            </a:xfrm>
            <a:prstGeom prst="rect">
              <a:avLst/>
            </a:prstGeom>
          </p:spPr>
        </p:pic>
        <p:pic>
          <p:nvPicPr>
            <p:cNvPr id="25" name="Obraz 24">
              <a:extLst>
                <a:ext uri="{FF2B5EF4-FFF2-40B4-BE49-F238E27FC236}">
                  <a16:creationId xmlns:a16="http://schemas.microsoft.com/office/drawing/2014/main" id="{6B58CE62-753A-53DA-A5A8-86725384765C}"/>
                </a:ext>
              </a:extLst>
            </p:cNvPr>
            <p:cNvPicPr>
              <a:picLocks noChangeAspect="1"/>
            </p:cNvPicPr>
            <p:nvPr/>
          </p:nvPicPr>
          <p:blipFill>
            <a:blip r:embed="rId3"/>
            <a:stretch>
              <a:fillRect/>
            </a:stretch>
          </p:blipFill>
          <p:spPr>
            <a:xfrm>
              <a:off x="7453102" y="5072787"/>
              <a:ext cx="1219370" cy="676369"/>
            </a:xfrm>
            <a:prstGeom prst="rect">
              <a:avLst/>
            </a:prstGeom>
          </p:spPr>
        </p:pic>
        <p:pic>
          <p:nvPicPr>
            <p:cNvPr id="26" name="Obraz 25">
              <a:extLst>
                <a:ext uri="{FF2B5EF4-FFF2-40B4-BE49-F238E27FC236}">
                  <a16:creationId xmlns:a16="http://schemas.microsoft.com/office/drawing/2014/main" id="{E40FC5FD-DBA7-C861-7EC5-480ED9CDC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7929" y="5072787"/>
              <a:ext cx="879566" cy="879566"/>
            </a:xfrm>
            <a:prstGeom prst="rect">
              <a:avLst/>
            </a:prstGeom>
          </p:spPr>
        </p:pic>
        <p:pic>
          <p:nvPicPr>
            <p:cNvPr id="27" name="Obraz 26">
              <a:extLst>
                <a:ext uri="{FF2B5EF4-FFF2-40B4-BE49-F238E27FC236}">
                  <a16:creationId xmlns:a16="http://schemas.microsoft.com/office/drawing/2014/main" id="{708A7565-9EE3-7078-0605-816CF651E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153" y="5181601"/>
              <a:ext cx="1219370" cy="521624"/>
            </a:xfrm>
            <a:prstGeom prst="rect">
              <a:avLst/>
            </a:prstGeom>
          </p:spPr>
        </p:pic>
        <p:sp>
          <p:nvSpPr>
            <p:cNvPr id="28" name="Prostokąt 27">
              <a:extLst>
                <a:ext uri="{FF2B5EF4-FFF2-40B4-BE49-F238E27FC236}">
                  <a16:creationId xmlns:a16="http://schemas.microsoft.com/office/drawing/2014/main" id="{4241E561-28F0-C710-555D-2FE8AD8760C0}"/>
                </a:ext>
              </a:extLst>
            </p:cNvPr>
            <p:cNvSpPr/>
            <p:nvPr/>
          </p:nvSpPr>
          <p:spPr>
            <a:xfrm>
              <a:off x="4365523" y="5270090"/>
              <a:ext cx="108154" cy="519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rostokąt 28">
              <a:extLst>
                <a:ext uri="{FF2B5EF4-FFF2-40B4-BE49-F238E27FC236}">
                  <a16:creationId xmlns:a16="http://schemas.microsoft.com/office/drawing/2014/main" id="{4C61A9D0-CE31-BBE4-C98A-442DFB5D9E82}"/>
                </a:ext>
              </a:extLst>
            </p:cNvPr>
            <p:cNvSpPr/>
            <p:nvPr/>
          </p:nvSpPr>
          <p:spPr>
            <a:xfrm>
              <a:off x="3037999" y="5238649"/>
              <a:ext cx="108154" cy="519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30" name="Rectangle 1">
            <a:extLst>
              <a:ext uri="{FF2B5EF4-FFF2-40B4-BE49-F238E27FC236}">
                <a16:creationId xmlns:a16="http://schemas.microsoft.com/office/drawing/2014/main" id="{40CEF1F8-EC65-B382-A7D5-C3CAF819FDDA}"/>
              </a:ext>
            </a:extLst>
          </p:cNvPr>
          <p:cNvSpPr txBox="1">
            <a:spLocks noChangeArrowheads="1"/>
          </p:cNvSpPr>
          <p:nvPr/>
        </p:nvSpPr>
        <p:spPr bwMode="auto">
          <a:xfrm>
            <a:off x="6032516" y="1010652"/>
            <a:ext cx="3479470" cy="28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FF6600"/>
              </a:buClr>
              <a:buFont typeface="Arial" panose="020B0604020202020204" pitchFamily="34" charset="0"/>
              <a:buNone/>
            </a:pPr>
            <a:r>
              <a:rPr lang="pl-PL" sz="1400" b="1">
                <a:solidFill>
                  <a:schemeClr val="bg1"/>
                </a:solidFill>
                <a:latin typeface="Aptos" panose="020B0004020202020204" pitchFamily="34" charset="0"/>
                <a:ea typeface="Red Hat Text" panose="02010503040201060303" pitchFamily="2" charset="0"/>
                <a:cs typeface="Red Hat Text" panose="02010503040201060303" pitchFamily="2" charset="0"/>
              </a:rPr>
              <a:t>Skalowalny model </a:t>
            </a:r>
            <a:r>
              <a:rPr lang="pl-PL" sz="1400" b="1" err="1">
                <a:solidFill>
                  <a:schemeClr val="bg1"/>
                </a:solidFill>
                <a:latin typeface="Aptos" panose="020B0004020202020204" pitchFamily="34" charset="0"/>
                <a:ea typeface="Red Hat Text" panose="02010503040201060303" pitchFamily="2" charset="0"/>
                <a:cs typeface="Red Hat Text" panose="02010503040201060303" pitchFamily="2" charset="0"/>
              </a:rPr>
              <a:t>multibrandowy</a:t>
            </a:r>
            <a:endParaRPr lang="pl-PL" sz="14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
        <p:nvSpPr>
          <p:cNvPr id="32" name="Rectangle 1">
            <a:extLst>
              <a:ext uri="{FF2B5EF4-FFF2-40B4-BE49-F238E27FC236}">
                <a16:creationId xmlns:a16="http://schemas.microsoft.com/office/drawing/2014/main" id="{8CE96971-4668-052E-9363-ACE2F2B8B08C}"/>
              </a:ext>
            </a:extLst>
          </p:cNvPr>
          <p:cNvSpPr txBox="1">
            <a:spLocks noChangeArrowheads="1"/>
          </p:cNvSpPr>
          <p:nvPr/>
        </p:nvSpPr>
        <p:spPr bwMode="auto">
          <a:xfrm>
            <a:off x="5789467" y="1636042"/>
            <a:ext cx="5135207"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Równoległy rozwój wielu konceptów gastronomicznych </a:t>
            </a:r>
          </a:p>
          <a:p>
            <a:pPr>
              <a:lnSpc>
                <a:spcPct val="10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Dywersyfikacja segmentów: bistro, casual </a:t>
            </a:r>
            <a:r>
              <a:rPr lang="pl-PL" sz="1100" dirty="0" err="1">
                <a:latin typeface="Aptos" panose="020B0004020202020204" pitchFamily="34" charset="0"/>
                <a:ea typeface="Red Hat Text" panose="02010503040201060303" pitchFamily="2" charset="0"/>
                <a:cs typeface="Red Hat Text" panose="02010503040201060303" pitchFamily="2" charset="0"/>
              </a:rPr>
              <a:t>dining</a:t>
            </a:r>
            <a:r>
              <a:rPr lang="pl-PL" sz="1100" dirty="0">
                <a:latin typeface="Aptos" panose="020B0004020202020204" pitchFamily="34" charset="0"/>
                <a:ea typeface="Red Hat Text" panose="02010503040201060303" pitchFamily="2" charset="0"/>
                <a:cs typeface="Red Hat Text" panose="02010503040201060303" pitchFamily="2" charset="0"/>
              </a:rPr>
              <a:t>, bary i street food </a:t>
            </a:r>
          </a:p>
          <a:p>
            <a:pPr>
              <a:lnSpc>
                <a:spcPct val="100000"/>
              </a:lnSpc>
              <a:spcBef>
                <a:spcPts val="600"/>
              </a:spcBef>
              <a:buClr>
                <a:srgbClr val="FF6600"/>
              </a:buClr>
              <a:buSzPct val="60000"/>
            </a:pPr>
            <a:r>
              <a:rPr lang="pl-PL" sz="1100" dirty="0">
                <a:latin typeface="Aptos" panose="020B0004020202020204" pitchFamily="34" charset="0"/>
                <a:ea typeface="Red Hat Text" panose="02010503040201060303" pitchFamily="2" charset="0"/>
                <a:cs typeface="Red Hat Text" panose="02010503040201060303" pitchFamily="2" charset="0"/>
              </a:rPr>
              <a:t>Elastyczne dopasowanie do zmieniających się trendów konsumenckich</a:t>
            </a:r>
          </a:p>
        </p:txBody>
      </p:sp>
      <p:sp>
        <p:nvSpPr>
          <p:cNvPr id="33" name="Rectangle 1">
            <a:extLst>
              <a:ext uri="{FF2B5EF4-FFF2-40B4-BE49-F238E27FC236}">
                <a16:creationId xmlns:a16="http://schemas.microsoft.com/office/drawing/2014/main" id="{4A3E12EC-E309-EC4D-46C6-74CA963EDE65}"/>
              </a:ext>
            </a:extLst>
          </p:cNvPr>
          <p:cNvSpPr txBox="1">
            <a:spLocks noChangeArrowheads="1"/>
          </p:cNvSpPr>
          <p:nvPr/>
        </p:nvSpPr>
        <p:spPr bwMode="auto">
          <a:xfrm>
            <a:off x="5789467" y="3896989"/>
            <a:ext cx="661113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60000"/>
            </a:pPr>
            <a:r>
              <a:rPr lang="pl-PL" sz="1100">
                <a:latin typeface="Aptos" panose="020B0004020202020204" pitchFamily="34" charset="0"/>
                <a:ea typeface="Red Hat Text" panose="02010503040201060303" pitchFamily="2" charset="0"/>
                <a:cs typeface="Red Hat Text" panose="02010503040201060303" pitchFamily="2" charset="0"/>
              </a:rPr>
              <a:t>Ograniczenie ryzyka operacyjnego </a:t>
            </a:r>
          </a:p>
          <a:p>
            <a:pPr>
              <a:lnSpc>
                <a:spcPct val="100000"/>
              </a:lnSpc>
              <a:spcBef>
                <a:spcPts val="600"/>
              </a:spcBef>
              <a:buClr>
                <a:srgbClr val="FF6600"/>
              </a:buClr>
              <a:buSzPct val="60000"/>
            </a:pPr>
            <a:r>
              <a:rPr lang="pl-PL" sz="1100">
                <a:latin typeface="Aptos" panose="020B0004020202020204" pitchFamily="34" charset="0"/>
                <a:ea typeface="Red Hat Text" panose="02010503040201060303" pitchFamily="2" charset="0"/>
                <a:cs typeface="Red Hat Text" panose="02010503040201060303" pitchFamily="2" charset="0"/>
              </a:rPr>
              <a:t>Możliwość skalowania sprawdzonych konceptów </a:t>
            </a:r>
          </a:p>
          <a:p>
            <a:pPr>
              <a:lnSpc>
                <a:spcPct val="100000"/>
              </a:lnSpc>
              <a:spcBef>
                <a:spcPts val="600"/>
              </a:spcBef>
              <a:buClr>
                <a:srgbClr val="FF6600"/>
              </a:buClr>
              <a:buSzPct val="60000"/>
            </a:pPr>
            <a:r>
              <a:rPr lang="pl-PL" sz="1100">
                <a:latin typeface="Aptos" panose="020B0004020202020204" pitchFamily="34" charset="0"/>
                <a:ea typeface="Red Hat Text" panose="02010503040201060303" pitchFamily="2" charset="0"/>
                <a:cs typeface="Red Hat Text" panose="02010503040201060303" pitchFamily="2" charset="0"/>
              </a:rPr>
              <a:t>Efektywne wykorzystanie lokalizacji i zasobów </a:t>
            </a:r>
          </a:p>
          <a:p>
            <a:pPr>
              <a:lnSpc>
                <a:spcPct val="100000"/>
              </a:lnSpc>
              <a:spcBef>
                <a:spcPts val="600"/>
              </a:spcBef>
              <a:buClr>
                <a:srgbClr val="FF6600"/>
              </a:buClr>
              <a:buSzPct val="60000"/>
            </a:pPr>
            <a:r>
              <a:rPr lang="pl-PL" sz="1100">
                <a:latin typeface="Aptos" panose="020B0004020202020204" pitchFamily="34" charset="0"/>
                <a:ea typeface="Red Hat Text" panose="02010503040201060303" pitchFamily="2" charset="0"/>
                <a:cs typeface="Red Hat Text" panose="02010503040201060303" pitchFamily="2" charset="0"/>
              </a:rPr>
              <a:t>Możliwość testowania nowych formatów</a:t>
            </a:r>
          </a:p>
        </p:txBody>
      </p:sp>
      <p:sp>
        <p:nvSpPr>
          <p:cNvPr id="34" name="Rectangle 1">
            <a:extLst>
              <a:ext uri="{FF2B5EF4-FFF2-40B4-BE49-F238E27FC236}">
                <a16:creationId xmlns:a16="http://schemas.microsoft.com/office/drawing/2014/main" id="{B8D3A405-1E3D-2A20-C117-65633998F7CD}"/>
              </a:ext>
            </a:extLst>
          </p:cNvPr>
          <p:cNvSpPr txBox="1">
            <a:spLocks noChangeArrowheads="1"/>
          </p:cNvSpPr>
          <p:nvPr/>
        </p:nvSpPr>
        <p:spPr bwMode="auto">
          <a:xfrm>
            <a:off x="6096000" y="3294385"/>
            <a:ext cx="2470484" cy="28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FF6600"/>
              </a:buClr>
              <a:buFont typeface="Arial" panose="020B0604020202020204" pitchFamily="34" charset="0"/>
              <a:buNone/>
            </a:pPr>
            <a:r>
              <a:rPr lang="pl-PL" sz="1400" b="1">
                <a:solidFill>
                  <a:schemeClr val="bg1"/>
                </a:solidFill>
                <a:latin typeface="Aptos" panose="020B0004020202020204" pitchFamily="34" charset="0"/>
                <a:ea typeface="Red Hat Text" panose="02010503040201060303" pitchFamily="2" charset="0"/>
                <a:cs typeface="Red Hat Text" panose="02010503040201060303" pitchFamily="2" charset="0"/>
              </a:rPr>
              <a:t>Przewagi modelu</a:t>
            </a:r>
          </a:p>
        </p:txBody>
      </p:sp>
    </p:spTree>
    <p:extLst>
      <p:ext uri="{BB962C8B-B14F-4D97-AF65-F5344CB8AC3E}">
        <p14:creationId xmlns:p14="http://schemas.microsoft.com/office/powerpoint/2010/main" val="617965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86779-21F8-494B-27AD-C4677CCB4280}"/>
            </a:ext>
          </a:extLst>
        </p:cNvPr>
        <p:cNvGrpSpPr/>
        <p:nvPr/>
      </p:nvGrpSpPr>
      <p:grpSpPr>
        <a:xfrm>
          <a:off x="0" y="0"/>
          <a:ext cx="0" cy="0"/>
          <a:chOff x="0" y="0"/>
          <a:chExt cx="0" cy="0"/>
        </a:xfrm>
      </p:grpSpPr>
      <p:pic>
        <p:nvPicPr>
          <p:cNvPr id="4" name="Obraz 3" descr="Obraz zawierający tekst, menu, w pomieszczeniu, Blat&#10;&#10;Opis wygenerowany automatycznie">
            <a:extLst>
              <a:ext uri="{FF2B5EF4-FFF2-40B4-BE49-F238E27FC236}">
                <a16:creationId xmlns:a16="http://schemas.microsoft.com/office/drawing/2014/main" id="{0FBE512A-4CB6-347D-6842-F969380A4792}"/>
              </a:ext>
            </a:extLst>
          </p:cNvPr>
          <p:cNvPicPr>
            <a:picLocks noChangeAspect="1"/>
          </p:cNvPicPr>
          <p:nvPr/>
        </p:nvPicPr>
        <p:blipFill rotWithShape="1">
          <a:blip r:embed="rId2">
            <a:extLst>
              <a:ext uri="{28A0092B-C50C-407E-A947-70E740481C1C}">
                <a14:useLocalDpi xmlns:a14="http://schemas.microsoft.com/office/drawing/2010/main" val="0"/>
              </a:ext>
            </a:extLst>
          </a:blip>
          <a:srcRect t="18036" b="6964"/>
          <a:stretch/>
        </p:blipFill>
        <p:spPr>
          <a:xfrm>
            <a:off x="0" y="0"/>
            <a:ext cx="12192000" cy="6858000"/>
          </a:xfrm>
          <a:prstGeom prst="rect">
            <a:avLst/>
          </a:prstGeom>
        </p:spPr>
      </p:pic>
    </p:spTree>
    <p:extLst>
      <p:ext uri="{BB962C8B-B14F-4D97-AF65-F5344CB8AC3E}">
        <p14:creationId xmlns:p14="http://schemas.microsoft.com/office/powerpoint/2010/main" val="1865363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9B3D-79DA-DEDF-22D1-ECC056CC3398}"/>
            </a:ext>
          </a:extLst>
        </p:cNvPr>
        <p:cNvGrpSpPr/>
        <p:nvPr/>
      </p:nvGrpSpPr>
      <p:grpSpPr>
        <a:xfrm>
          <a:off x="0" y="0"/>
          <a:ext cx="0" cy="0"/>
          <a:chOff x="0" y="0"/>
          <a:chExt cx="0" cy="0"/>
        </a:xfrm>
      </p:grpSpPr>
      <p:pic>
        <p:nvPicPr>
          <p:cNvPr id="15" name="Obraz 14">
            <a:extLst>
              <a:ext uri="{FF2B5EF4-FFF2-40B4-BE49-F238E27FC236}">
                <a16:creationId xmlns:a16="http://schemas.microsoft.com/office/drawing/2014/main" id="{FCC2C817-0131-7A88-0E8C-3ED78120BD60}"/>
              </a:ext>
            </a:extLst>
          </p:cNvPr>
          <p:cNvPicPr>
            <a:picLocks noChangeAspect="1"/>
          </p:cNvPicPr>
          <p:nvPr/>
        </p:nvPicPr>
        <p:blipFill rotWithShape="1">
          <a:blip r:embed="rId2">
            <a:extLst>
              <a:ext uri="{28A0092B-C50C-407E-A947-70E740481C1C}">
                <a14:useLocalDpi xmlns:a14="http://schemas.microsoft.com/office/drawing/2010/main" val="0"/>
              </a:ext>
            </a:extLst>
          </a:blip>
          <a:srcRect l="5571" r="5571"/>
          <a:stretch/>
        </p:blipFill>
        <p:spPr>
          <a:xfrm>
            <a:off x="6587046" y="2199289"/>
            <a:ext cx="4995865" cy="3730117"/>
          </a:xfrm>
          <a:prstGeom prst="roundRect">
            <a:avLst>
              <a:gd name="adj" fmla="val 6503"/>
            </a:avLst>
          </a:prstGeom>
        </p:spPr>
      </p:pic>
      <p:sp>
        <p:nvSpPr>
          <p:cNvPr id="14" name="Rectangle 1">
            <a:extLst>
              <a:ext uri="{FF2B5EF4-FFF2-40B4-BE49-F238E27FC236}">
                <a16:creationId xmlns:a16="http://schemas.microsoft.com/office/drawing/2014/main" id="{02DD5034-704A-1FE1-8F17-67E218F397AE}"/>
              </a:ext>
            </a:extLst>
          </p:cNvPr>
          <p:cNvSpPr>
            <a:spLocks noGrp="1" noChangeArrowheads="1"/>
          </p:cNvSpPr>
          <p:nvPr>
            <p:ph idx="1"/>
          </p:nvPr>
        </p:nvSpPr>
        <p:spPr bwMode="auto">
          <a:xfrm>
            <a:off x="584142" y="2470441"/>
            <a:ext cx="5511857" cy="333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buNone/>
            </a:pPr>
            <a:r>
              <a:rPr lang="pl-PL" sz="1200" dirty="0" err="1">
                <a:latin typeface="Aptos" panose="020B0004020202020204" pitchFamily="34" charset="0"/>
                <a:ea typeface="Red Hat Text" panose="02010503040201060303" pitchFamily="2" charset="0"/>
                <a:cs typeface="Red Hat Text" panose="02010503040201060303" pitchFamily="2" charset="0"/>
              </a:rPr>
              <a:t>Barrio</a:t>
            </a:r>
            <a:r>
              <a:rPr lang="pl-PL" sz="1200" dirty="0">
                <a:latin typeface="Aptos" panose="020B0004020202020204" pitchFamily="34" charset="0"/>
                <a:ea typeface="Red Hat Text" panose="02010503040201060303" pitchFamily="2" charset="0"/>
                <a:cs typeface="Red Hat Text" panose="02010503040201060303" pitchFamily="2" charset="0"/>
              </a:rPr>
              <a:t> Latino to nowy koncept wprowadzony w 2025 roku, działający w segmencie cocktail bar i </a:t>
            </a:r>
            <a:r>
              <a:rPr lang="pl-PL" sz="1200" dirty="0" err="1">
                <a:latin typeface="Aptos" panose="020B0004020202020204" pitchFamily="34" charset="0"/>
                <a:ea typeface="Red Hat Text" panose="02010503040201060303" pitchFamily="2" charset="0"/>
                <a:cs typeface="Red Hat Text" panose="02010503040201060303" pitchFamily="2" charset="0"/>
              </a:rPr>
              <a:t>nightlife</a:t>
            </a:r>
            <a:r>
              <a:rPr lang="pl-PL" sz="1200" dirty="0">
                <a:latin typeface="Aptos" panose="020B0004020202020204" pitchFamily="34" charset="0"/>
                <a:ea typeface="Red Hat Text" panose="02010503040201060303" pitchFamily="2" charset="0"/>
                <a:cs typeface="Red Hat Text" panose="02010503040201060303" pitchFamily="2" charset="0"/>
              </a:rPr>
              <a:t>. Projekt odpowiada na rosnące zainteresowanie ofertą rozrywkową oraz doświadczeniem gastronomicznym w godzinach wieczornych.</a:t>
            </a:r>
          </a:p>
          <a:p>
            <a:pPr marL="0" indent="0">
              <a:buNone/>
            </a:pPr>
            <a:r>
              <a:rPr lang="pl-PL" sz="1200" dirty="0">
                <a:latin typeface="Aptos" panose="020B0004020202020204" pitchFamily="34" charset="0"/>
                <a:ea typeface="Red Hat Text" panose="02010503040201060303" pitchFamily="2" charset="0"/>
                <a:cs typeface="Red Hat Text" panose="02010503040201060303" pitchFamily="2" charset="0"/>
              </a:rPr>
              <a:t>W 2025 roku rozpoczęto rozwój konceptu oraz budowę jego rozpoznawalności. Nowy koncept testowany pod kątem skalowalności i rentowności w segmencie premium/</a:t>
            </a:r>
            <a:r>
              <a:rPr lang="pl-PL" sz="1200" dirty="0" err="1">
                <a:latin typeface="Aptos" panose="020B0004020202020204" pitchFamily="34" charset="0"/>
                <a:ea typeface="Red Hat Text" panose="02010503040201060303" pitchFamily="2" charset="0"/>
                <a:cs typeface="Red Hat Text" panose="02010503040201060303" pitchFamily="2" charset="0"/>
              </a:rPr>
              <a:t>nightlife</a:t>
            </a:r>
            <a:r>
              <a:rPr lang="pl-PL" sz="1200" dirty="0">
                <a:latin typeface="Aptos" panose="020B0004020202020204" pitchFamily="34" charset="0"/>
                <a:ea typeface="Red Hat Text" panose="02010503040201060303" pitchFamily="2" charset="0"/>
                <a:cs typeface="Red Hat Text" panose="02010503040201060303" pitchFamily="2" charset="0"/>
              </a:rPr>
              <a:t>.</a:t>
            </a:r>
          </a:p>
          <a:p>
            <a:pPr marL="0" indent="0">
              <a:buNone/>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200" b="1" dirty="0">
                <a:solidFill>
                  <a:srgbClr val="EE771A"/>
                </a:solidFill>
                <a:latin typeface="Aptos" panose="020B0004020202020204" pitchFamily="34" charset="0"/>
                <a:ea typeface="Red Hat Text" panose="02010503040201060303" pitchFamily="2" charset="0"/>
                <a:cs typeface="Red Hat Text" panose="02010503040201060303" pitchFamily="2" charset="0"/>
              </a:rPr>
              <a:t>Ostatnie otwarcie: październik 2025 </a:t>
            </a:r>
            <a:r>
              <a:rPr lang="pl-PL" sz="1200" dirty="0">
                <a:solidFill>
                  <a:srgbClr val="EE771A"/>
                </a:solidFill>
                <a:latin typeface="Aptos" panose="020B0004020202020204" pitchFamily="34" charset="0"/>
              </a:rPr>
              <a:t>– Kraków, Pasaż Bielaka, ul. Stolarska 5</a:t>
            </a:r>
            <a:endParaRPr lang="pl-PL" sz="1200" dirty="0">
              <a:solidFill>
                <a:srgbClr val="EE771A"/>
              </a:solidFill>
              <a:latin typeface="Aptos" panose="020B0004020202020204" pitchFamily="34" charset="0"/>
              <a:ea typeface="Red Hat Text" panose="02010503040201060303" pitchFamily="2" charset="0"/>
              <a:cs typeface="Red Hat Text" panose="02010503040201060303" pitchFamily="2" charset="0"/>
            </a:endParaRPr>
          </a:p>
          <a:p>
            <a:pPr marL="0" indent="0">
              <a:buNone/>
            </a:pPr>
            <a:endParaRPr lang="pl-PL" sz="1200" dirty="0">
              <a:latin typeface="Aptos" panose="020B0004020202020204" pitchFamily="34" charset="0"/>
              <a:ea typeface="Red Hat Text" panose="02010503040201060303" pitchFamily="2" charset="0"/>
              <a:cs typeface="Red Hat Text" panose="02010503040201060303" pitchFamily="2" charset="0"/>
            </a:endParaRPr>
          </a:p>
          <a:p>
            <a:pPr marL="0" indent="0">
              <a:buNone/>
            </a:pPr>
            <a:r>
              <a:rPr lang="pl-PL" sz="1600" b="1" dirty="0">
                <a:latin typeface="Aptos" panose="020B0004020202020204" pitchFamily="34" charset="0"/>
                <a:ea typeface="Red Hat Text" panose="02010503040201060303" pitchFamily="2" charset="0"/>
                <a:cs typeface="Red Hat Text" panose="02010503040201060303" pitchFamily="2" charset="0"/>
              </a:rPr>
              <a:t>Rozwój i kierunki:</a:t>
            </a:r>
            <a:endParaRPr lang="pl-PL" sz="1600" dirty="0">
              <a:latin typeface="Aptos" panose="020B0004020202020204" pitchFamily="34" charset="0"/>
              <a:ea typeface="Red Hat Text" panose="02010503040201060303" pitchFamily="2" charset="0"/>
              <a:cs typeface="Red Hat Text" panose="02010503040201060303" pitchFamily="2" charset="0"/>
            </a:endParaRP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dalszy rozwój konceptu w największych miastach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wykorzystanie trendów cocktail i premium </a:t>
            </a:r>
          </a:p>
          <a:p>
            <a:pPr>
              <a:buClr>
                <a:srgbClr val="FF6600"/>
              </a:buClr>
            </a:pPr>
            <a:r>
              <a:rPr lang="pl-PL" sz="1200" dirty="0">
                <a:latin typeface="Aptos" panose="020B0004020202020204" pitchFamily="34" charset="0"/>
                <a:ea typeface="Red Hat Text" panose="02010503040201060303" pitchFamily="2" charset="0"/>
                <a:cs typeface="Red Hat Text" panose="02010503040201060303" pitchFamily="2" charset="0"/>
              </a:rPr>
              <a:t>potencjał skalowania formatu</a:t>
            </a:r>
          </a:p>
        </p:txBody>
      </p:sp>
      <p:pic>
        <p:nvPicPr>
          <p:cNvPr id="5" name="Obraz 4">
            <a:extLst>
              <a:ext uri="{FF2B5EF4-FFF2-40B4-BE49-F238E27FC236}">
                <a16:creationId xmlns:a16="http://schemas.microsoft.com/office/drawing/2014/main" id="{8712F788-98D7-64DB-DF4A-8EF9E998A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6" name="Prostokąt: zaokrąglone rogi 5">
            <a:extLst>
              <a:ext uri="{FF2B5EF4-FFF2-40B4-BE49-F238E27FC236}">
                <a16:creationId xmlns:a16="http://schemas.microsoft.com/office/drawing/2014/main" id="{999CCED9-7E9C-4B46-7D78-5AA09CCA2170}"/>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5EBFB95D-025D-C604-B1EF-7612B45AABB8}"/>
              </a:ext>
            </a:extLst>
          </p:cNvPr>
          <p:cNvSpPr txBox="1"/>
          <p:nvPr/>
        </p:nvSpPr>
        <p:spPr>
          <a:xfrm>
            <a:off x="497579" y="569603"/>
            <a:ext cx="4386656" cy="584775"/>
          </a:xfrm>
          <a:prstGeom prst="rect">
            <a:avLst/>
          </a:prstGeom>
          <a:noFill/>
        </p:spPr>
        <p:txBody>
          <a:bodyPr wrap="square" rtlCol="0">
            <a:spAutoFit/>
          </a:bodyPr>
          <a:lstStyle/>
          <a:p>
            <a:r>
              <a:rPr lang="pl-PL" sz="3200" b="1" err="1">
                <a:latin typeface="Aptos" panose="020B0004020202020204" pitchFamily="34" charset="0"/>
                <a:ea typeface="Red Hat Text Medium" panose="02010503040201060303" pitchFamily="2" charset="0"/>
                <a:cs typeface="Red Hat Text Medium" panose="02010503040201060303" pitchFamily="2" charset="0"/>
              </a:rPr>
              <a:t>Latin</a:t>
            </a:r>
            <a:r>
              <a:rPr lang="pl-PL" sz="3200" b="1">
                <a:latin typeface="Aptos" panose="020B0004020202020204" pitchFamily="34" charset="0"/>
                <a:ea typeface="Red Hat Text Medium" panose="02010503040201060303" pitchFamily="2" charset="0"/>
                <a:cs typeface="Red Hat Text Medium" panose="02010503040201060303" pitchFamily="2" charset="0"/>
              </a:rPr>
              <a:t> cocktail bar</a:t>
            </a:r>
          </a:p>
        </p:txBody>
      </p:sp>
      <p:pic>
        <p:nvPicPr>
          <p:cNvPr id="13" name="Obraz 12" descr="Obraz zawierający Czcionka, typografia, Grafika, kaligrafia&#10;&#10;Opis wygenerowany automatycznie">
            <a:extLst>
              <a:ext uri="{FF2B5EF4-FFF2-40B4-BE49-F238E27FC236}">
                <a16:creationId xmlns:a16="http://schemas.microsoft.com/office/drawing/2014/main" id="{B4DB530F-60E1-59C3-7C7F-21F2966515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4143" y="1293959"/>
            <a:ext cx="953802" cy="953802"/>
          </a:xfrm>
          <a:prstGeom prst="rect">
            <a:avLst/>
          </a:prstGeom>
        </p:spPr>
      </p:pic>
    </p:spTree>
    <p:extLst>
      <p:ext uri="{BB962C8B-B14F-4D97-AF65-F5344CB8AC3E}">
        <p14:creationId xmlns:p14="http://schemas.microsoft.com/office/powerpoint/2010/main" val="1763256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meble, stół, ściana, w pomieszczeniu&#10;&#10;Opis wygenerowany automatycznie">
            <a:extLst>
              <a:ext uri="{FF2B5EF4-FFF2-40B4-BE49-F238E27FC236}">
                <a16:creationId xmlns:a16="http://schemas.microsoft.com/office/drawing/2014/main" id="{6399E38C-91F5-E07E-5470-230D465C2A66}"/>
              </a:ext>
            </a:extLst>
          </p:cNvPr>
          <p:cNvPicPr>
            <a:picLocks noChangeAspect="1"/>
          </p:cNvPicPr>
          <p:nvPr/>
        </p:nvPicPr>
        <p:blipFill rotWithShape="1">
          <a:blip r:embed="rId2">
            <a:extLst>
              <a:ext uri="{28A0092B-C50C-407E-A947-70E740481C1C}">
                <a14:useLocalDpi xmlns:a14="http://schemas.microsoft.com/office/drawing/2010/main" val="0"/>
              </a:ext>
            </a:extLst>
          </a:blip>
          <a:srcRect b="15294"/>
          <a:stretch/>
        </p:blipFill>
        <p:spPr>
          <a:xfrm>
            <a:off x="0" y="0"/>
            <a:ext cx="12192000" cy="6858000"/>
          </a:xfrm>
          <a:prstGeom prst="rect">
            <a:avLst/>
          </a:prstGeom>
        </p:spPr>
      </p:pic>
    </p:spTree>
    <p:extLst>
      <p:ext uri="{BB962C8B-B14F-4D97-AF65-F5344CB8AC3E}">
        <p14:creationId xmlns:p14="http://schemas.microsoft.com/office/powerpoint/2010/main" val="4238400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a:extLst>
              <a:ext uri="{FF2B5EF4-FFF2-40B4-BE49-F238E27FC236}">
                <a16:creationId xmlns:a16="http://schemas.microsoft.com/office/drawing/2014/main" id="{28D54B31-BC51-F4D5-4F8D-6855A1523C2D}"/>
              </a:ext>
            </a:extLst>
          </p:cNvPr>
          <p:cNvSpPr txBox="1"/>
          <p:nvPr/>
        </p:nvSpPr>
        <p:spPr>
          <a:xfrm>
            <a:off x="497578" y="1979690"/>
            <a:ext cx="11145177" cy="2835648"/>
          </a:xfrm>
          <a:prstGeom prst="rect">
            <a:avLst/>
          </a:prstGeom>
          <a:noFill/>
        </p:spPr>
        <p:txBody>
          <a:bodyPr wrap="square" lIns="91440" tIns="45720" rIns="91440" bIns="45720" rtlCol="0" anchor="t">
            <a:spAutoFit/>
          </a:bodyPr>
          <a:lstStyle/>
          <a:p>
            <a:pPr>
              <a:lnSpc>
                <a:spcPct val="150000"/>
              </a:lnSpc>
            </a:pPr>
            <a:r>
              <a:rPr lang="pl-PL" sz="1200" i="1">
                <a:latin typeface="Aptos"/>
                <a:ea typeface="Red Hat Text" panose="02010503040201060303" pitchFamily="2" charset="0"/>
                <a:cs typeface="Red Hat Text" panose="02010503040201060303" pitchFamily="2" charset="0"/>
              </a:rPr>
              <a:t>Powyższe opracowanie zostało sporządzone wyłącznie w celach informacyjnych i nie ma na celu nakłaniania do nabycia lub zbycia jakichkolwiek instrumentów finansowych. Opracowanie nie stanowi reklamy, oferty ani proponowania nabycia instrumentów finansowych. Zostały w nim wykorzystane źródła informacji, które Mex Polska S.A. uznaje za wiarygodne i dokładne, jednak nie ma gwarancji, że są one wyczerpujące  i w pełni odzwierciedlają stan faktyczny.</a:t>
            </a:r>
            <a:endParaRPr lang="pl-PL" sz="1200" i="1" dirty="0">
              <a:latin typeface="Aptos"/>
              <a:ea typeface="Red Hat Text" panose="02010503040201060303" pitchFamily="2" charset="0"/>
              <a:cs typeface="Red Hat Text" panose="02010503040201060303" pitchFamily="2" charset="0"/>
            </a:endParaRPr>
          </a:p>
          <a:p>
            <a:pPr>
              <a:lnSpc>
                <a:spcPct val="150000"/>
              </a:lnSpc>
            </a:pPr>
            <a:r>
              <a:rPr lang="pl-PL" sz="1200" i="1" dirty="0">
                <a:latin typeface="Aptos"/>
                <a:ea typeface="Red Hat Text" panose="02010503040201060303" pitchFamily="2" charset="0"/>
                <a:cs typeface="Red Hat Text" panose="02010503040201060303" pitchFamily="2" charset="0"/>
              </a:rPr>
              <a:t> </a:t>
            </a:r>
          </a:p>
          <a:p>
            <a:pPr>
              <a:lnSpc>
                <a:spcPct val="150000"/>
              </a:lnSpc>
            </a:pPr>
            <a:r>
              <a:rPr lang="pl-PL" sz="1200" i="1">
                <a:latin typeface="Aptos"/>
                <a:ea typeface="Red Hat Text" panose="02010503040201060303" pitchFamily="2" charset="0"/>
                <a:cs typeface="Red Hat Text" panose="02010503040201060303" pitchFamily="2" charset="0"/>
              </a:rPr>
              <a:t>Opracowanie może zawierać stwierdzenia dotyczące przyszłości, które stanowią ryzyko inwestycyjne lub źródło niepewności i mogą istotnie różnić się od faktycznych rezultatów. Mex Polska S.A. nie ponosi odpowiedzialności za efekty decyzji, które zostały podjęte na podstawie niniejszego opracowania. Opracowania nie należy traktować jako źródła wiedzy wystarczającej do podjęcia decyzji inwestycyjnej.</a:t>
            </a:r>
            <a:endParaRPr lang="pl-PL" sz="1200" i="1" dirty="0">
              <a:latin typeface="Aptos"/>
              <a:ea typeface="Red Hat Text" panose="02010503040201060303" pitchFamily="2" charset="0"/>
              <a:cs typeface="Red Hat Text" panose="02010503040201060303" pitchFamily="2" charset="0"/>
            </a:endParaRPr>
          </a:p>
          <a:p>
            <a:pPr>
              <a:lnSpc>
                <a:spcPct val="150000"/>
              </a:lnSpc>
            </a:pPr>
            <a:r>
              <a:rPr lang="pl-PL" sz="1200" i="1" dirty="0">
                <a:latin typeface="Aptos"/>
                <a:ea typeface="Red Hat Text" panose="02010503040201060303" pitchFamily="2" charset="0"/>
                <a:cs typeface="Red Hat Text" panose="02010503040201060303" pitchFamily="2" charset="0"/>
              </a:rPr>
              <a:t> </a:t>
            </a:r>
          </a:p>
          <a:p>
            <a:pPr>
              <a:lnSpc>
                <a:spcPct val="150000"/>
              </a:lnSpc>
            </a:pPr>
            <a:r>
              <a:rPr lang="pl-PL" sz="1200" i="1">
                <a:latin typeface="Aptos"/>
                <a:ea typeface="Red Hat Text" panose="02010503040201060303" pitchFamily="2" charset="0"/>
                <a:cs typeface="Red Hat Text" panose="02010503040201060303" pitchFamily="2" charset="0"/>
              </a:rPr>
              <a:t>Odpowiedzialność za sposób wykorzystania informacji zawartych w opracowaniu spoczywa wyłącznie na korzystającym z opracowania. Opracowanie podlega ochronie wynikającej z ustawy o prawie autorskim i prawach pokrewnych. Powielanie, publikowanie lub jego rozpowszechnianie wymaga pisemnej zgody Mex Polska S.A.</a:t>
            </a:r>
            <a:endParaRPr lang="pl-PL" sz="1200" i="1" dirty="0">
              <a:latin typeface="Aptos"/>
              <a:ea typeface="Red Hat Text" panose="02010503040201060303" pitchFamily="2" charset="0"/>
              <a:cs typeface="Red Hat Text" panose="02010503040201060303" pitchFamily="2" charset="0"/>
            </a:endParaRPr>
          </a:p>
        </p:txBody>
      </p:sp>
      <p:pic>
        <p:nvPicPr>
          <p:cNvPr id="5" name="Obraz 4">
            <a:extLst>
              <a:ext uri="{FF2B5EF4-FFF2-40B4-BE49-F238E27FC236}">
                <a16:creationId xmlns:a16="http://schemas.microsoft.com/office/drawing/2014/main" id="{70A0427B-1B51-C9FB-6395-47F07C492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7" name="Prostokąt: zaokrąglone rogi 6">
            <a:extLst>
              <a:ext uri="{FF2B5EF4-FFF2-40B4-BE49-F238E27FC236}">
                <a16:creationId xmlns:a16="http://schemas.microsoft.com/office/drawing/2014/main" id="{351B8378-E410-CD25-06E2-29936CAB240A}"/>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a16="http://schemas.microsoft.com/office/drawing/2014/main" id="{95F2DFE4-824F-D3C4-490B-D00E8A7C1A00}"/>
              </a:ext>
            </a:extLst>
          </p:cNvPr>
          <p:cNvSpPr txBox="1"/>
          <p:nvPr/>
        </p:nvSpPr>
        <p:spPr>
          <a:xfrm>
            <a:off x="497578" y="780793"/>
            <a:ext cx="3413518"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Disclaimer</a:t>
            </a:r>
          </a:p>
        </p:txBody>
      </p:sp>
    </p:spTree>
    <p:extLst>
      <p:ext uri="{BB962C8B-B14F-4D97-AF65-F5344CB8AC3E}">
        <p14:creationId xmlns:p14="http://schemas.microsoft.com/office/powerpoint/2010/main" val="909783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descr="Obraz zawierający meble, sztuka&#10;&#10;Opis wygenerowany automatycznie">
            <a:extLst>
              <a:ext uri="{FF2B5EF4-FFF2-40B4-BE49-F238E27FC236}">
                <a16:creationId xmlns:a16="http://schemas.microsoft.com/office/drawing/2014/main" id="{A163B8DF-FBEF-3EA6-814C-63FF5E9B7A41}"/>
              </a:ext>
            </a:extLst>
          </p:cNvPr>
          <p:cNvPicPr>
            <a:picLocks noChangeAspect="1"/>
          </p:cNvPicPr>
          <p:nvPr/>
        </p:nvPicPr>
        <p:blipFill rotWithShape="1">
          <a:blip r:embed="rId2">
            <a:extLst>
              <a:ext uri="{28A0092B-C50C-407E-A947-70E740481C1C}">
                <a14:useLocalDpi xmlns:a14="http://schemas.microsoft.com/office/drawing/2010/main" val="0"/>
              </a:ext>
            </a:extLst>
          </a:blip>
          <a:srcRect t="17529" b="3682"/>
          <a:stretch/>
        </p:blipFill>
        <p:spPr>
          <a:xfrm>
            <a:off x="-21054" y="-1"/>
            <a:ext cx="12213054" cy="6858001"/>
          </a:xfrm>
          <a:prstGeom prst="rect">
            <a:avLst/>
          </a:prstGeom>
        </p:spPr>
      </p:pic>
      <p:pic>
        <p:nvPicPr>
          <p:cNvPr id="8" name="Grafika 7">
            <a:extLst>
              <a:ext uri="{FF2B5EF4-FFF2-40B4-BE49-F238E27FC236}">
                <a16:creationId xmlns:a16="http://schemas.microsoft.com/office/drawing/2014/main" id="{0F190522-8DF7-DED7-C430-C80169AB9F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1675" y="1913034"/>
            <a:ext cx="3560325" cy="492211"/>
          </a:xfrm>
          <a:prstGeom prst="rect">
            <a:avLst/>
          </a:prstGeom>
        </p:spPr>
      </p:pic>
      <p:sp>
        <p:nvSpPr>
          <p:cNvPr id="9" name="pole tekstowe 8">
            <a:extLst>
              <a:ext uri="{FF2B5EF4-FFF2-40B4-BE49-F238E27FC236}">
                <a16:creationId xmlns:a16="http://schemas.microsoft.com/office/drawing/2014/main" id="{BBC8FD2F-2F01-206B-91BD-F648FFA29B67}"/>
              </a:ext>
            </a:extLst>
          </p:cNvPr>
          <p:cNvSpPr txBox="1"/>
          <p:nvPr/>
        </p:nvSpPr>
        <p:spPr>
          <a:xfrm>
            <a:off x="877878" y="3059774"/>
            <a:ext cx="5126476" cy="1754326"/>
          </a:xfrm>
          <a:prstGeom prst="rect">
            <a:avLst/>
          </a:prstGeom>
          <a:noFill/>
        </p:spPr>
        <p:txBody>
          <a:bodyPr wrap="square" lIns="91440" tIns="45720" rIns="91440" bIns="45720" rtlCol="0" anchor="t">
            <a:spAutoFit/>
          </a:bodyPr>
          <a:lstStyle/>
          <a:p>
            <a:r>
              <a:rPr lang="pl-PL" sz="5400" dirty="0">
                <a:solidFill>
                  <a:schemeClr val="bg1"/>
                </a:solidFill>
                <a:latin typeface="Aptos"/>
                <a:ea typeface="Red Hat Text" panose="02010503040201060303" pitchFamily="2" charset="0"/>
                <a:cs typeface="Red Hat Text" panose="02010503040201060303" pitchFamily="2" charset="0"/>
              </a:rPr>
              <a:t>Dziękujemy</a:t>
            </a:r>
          </a:p>
          <a:p>
            <a:r>
              <a:rPr lang="pl-PL" sz="5400" dirty="0">
                <a:solidFill>
                  <a:schemeClr val="bg1"/>
                </a:solidFill>
                <a:latin typeface="Aptos"/>
                <a:ea typeface="Red Hat Text" panose="02010503040201060303" pitchFamily="2" charset="0"/>
                <a:cs typeface="Red Hat Text" panose="02010503040201060303" pitchFamily="2" charset="0"/>
              </a:rPr>
              <a:t>za uwagę</a:t>
            </a:r>
          </a:p>
        </p:txBody>
      </p:sp>
      <p:sp>
        <p:nvSpPr>
          <p:cNvPr id="4" name="pole tekstowe 3">
            <a:extLst>
              <a:ext uri="{FF2B5EF4-FFF2-40B4-BE49-F238E27FC236}">
                <a16:creationId xmlns:a16="http://schemas.microsoft.com/office/drawing/2014/main" id="{FD62779F-5465-BD55-CD02-80C30BECE43D}"/>
              </a:ext>
            </a:extLst>
          </p:cNvPr>
          <p:cNvSpPr txBox="1"/>
          <p:nvPr/>
        </p:nvSpPr>
        <p:spPr>
          <a:xfrm>
            <a:off x="7251116" y="2405245"/>
            <a:ext cx="5126476" cy="2300438"/>
          </a:xfrm>
          <a:prstGeom prst="rect">
            <a:avLst/>
          </a:prstGeom>
          <a:noFill/>
        </p:spPr>
        <p:txBody>
          <a:bodyPr wrap="square">
            <a:spAutoFit/>
          </a:bodyPr>
          <a:lstStyle/>
          <a:p>
            <a:pPr>
              <a:lnSpc>
                <a:spcPts val="1700"/>
              </a:lnSpc>
              <a:spcAft>
                <a:spcPts val="600"/>
              </a:spcAft>
            </a:pPr>
            <a:endParaRPr lang="pl-PL" sz="1600">
              <a:solidFill>
                <a:schemeClr val="bg1"/>
              </a:solidFill>
              <a:latin typeface="Aptos" panose="020B0004020202020204" pitchFamily="34" charset="0"/>
            </a:endParaRPr>
          </a:p>
          <a:p>
            <a:pPr>
              <a:lnSpc>
                <a:spcPts val="1700"/>
              </a:lnSpc>
              <a:spcAft>
                <a:spcPts val="600"/>
              </a:spcAft>
            </a:pPr>
            <a:r>
              <a:rPr lang="pl-PL" sz="1600">
                <a:solidFill>
                  <a:schemeClr val="bg1"/>
                </a:solidFill>
                <a:latin typeface="Aptos" panose="020B0004020202020204" pitchFamily="34" charset="0"/>
              </a:rPr>
              <a:t>ul. Polskiej Organizacji Wojskowej 25, </a:t>
            </a:r>
            <a:br>
              <a:rPr lang="pl-PL" sz="1600">
                <a:solidFill>
                  <a:schemeClr val="bg1"/>
                </a:solidFill>
                <a:latin typeface="Aptos" panose="020B0004020202020204" pitchFamily="34" charset="0"/>
              </a:rPr>
            </a:br>
            <a:r>
              <a:rPr lang="pl-PL" sz="1600">
                <a:solidFill>
                  <a:schemeClr val="bg1"/>
                </a:solidFill>
                <a:latin typeface="Aptos" panose="020B0004020202020204" pitchFamily="34" charset="0"/>
              </a:rPr>
              <a:t>90-248 Łódź</a:t>
            </a:r>
          </a:p>
          <a:p>
            <a:pPr>
              <a:lnSpc>
                <a:spcPts val="1700"/>
              </a:lnSpc>
              <a:spcAft>
                <a:spcPts val="600"/>
              </a:spcAft>
            </a:pPr>
            <a:r>
              <a:rPr lang="pl-PL" sz="1600">
                <a:solidFill>
                  <a:schemeClr val="bg1"/>
                </a:solidFill>
                <a:latin typeface="Aptos" panose="020B0004020202020204" pitchFamily="34" charset="0"/>
              </a:rPr>
              <a:t>tel.: 42 634 67 30</a:t>
            </a:r>
          </a:p>
          <a:p>
            <a:pPr>
              <a:lnSpc>
                <a:spcPts val="1700"/>
              </a:lnSpc>
              <a:spcAft>
                <a:spcPts val="600"/>
              </a:spcAft>
            </a:pPr>
            <a:r>
              <a:rPr lang="pl-PL" sz="1600">
                <a:solidFill>
                  <a:schemeClr val="bg1"/>
                </a:solidFill>
                <a:latin typeface="Aptos" panose="020B0004020202020204" pitchFamily="34" charset="0"/>
                <a:hlinkClick r:id="rId4">
                  <a:extLst>
                    <a:ext uri="{A12FA001-AC4F-418D-AE19-62706E023703}">
                      <ahyp:hlinkClr xmlns:ahyp="http://schemas.microsoft.com/office/drawing/2018/hyperlinkcolor" val="tx"/>
                    </a:ext>
                  </a:extLst>
                </a:hlinkClick>
              </a:rPr>
              <a:t>biuro@mexican.pl</a:t>
            </a:r>
            <a:endParaRPr lang="pl-PL" sz="1600">
              <a:solidFill>
                <a:schemeClr val="bg1"/>
              </a:solidFill>
              <a:latin typeface="Aptos" panose="020B0004020202020204" pitchFamily="34" charset="0"/>
            </a:endParaRPr>
          </a:p>
          <a:p>
            <a:pPr>
              <a:lnSpc>
                <a:spcPts val="1700"/>
              </a:lnSpc>
              <a:spcAft>
                <a:spcPts val="600"/>
              </a:spcAft>
            </a:pPr>
            <a:endParaRPr lang="pl-PL" sz="1600">
              <a:solidFill>
                <a:schemeClr val="bg1"/>
              </a:solidFill>
              <a:latin typeface="Aptos" panose="020B0004020202020204" pitchFamily="34" charset="0"/>
            </a:endParaRPr>
          </a:p>
          <a:p>
            <a:pPr>
              <a:lnSpc>
                <a:spcPts val="1700"/>
              </a:lnSpc>
              <a:spcAft>
                <a:spcPts val="600"/>
              </a:spcAft>
            </a:pPr>
            <a:r>
              <a:rPr lang="pl-PL" sz="1600" b="1">
                <a:solidFill>
                  <a:schemeClr val="bg1"/>
                </a:solidFill>
                <a:latin typeface="Aptos" panose="020B0004020202020204" pitchFamily="34" charset="0"/>
              </a:rPr>
              <a:t>Odwiedź nas na:</a:t>
            </a:r>
          </a:p>
          <a:p>
            <a:pPr>
              <a:lnSpc>
                <a:spcPts val="1700"/>
              </a:lnSpc>
              <a:spcAft>
                <a:spcPts val="600"/>
              </a:spcAft>
            </a:pPr>
            <a:r>
              <a:rPr lang="pl-PL" sz="1600">
                <a:solidFill>
                  <a:schemeClr val="bg1"/>
                </a:solidFill>
                <a:latin typeface="Aptos" panose="020B0004020202020204" pitchFamily="34" charset="0"/>
                <a:hlinkClick r:id="rId5">
                  <a:extLst>
                    <a:ext uri="{A12FA001-AC4F-418D-AE19-62706E023703}">
                      <ahyp:hlinkClr xmlns:ahyp="http://schemas.microsoft.com/office/drawing/2018/hyperlinkcolor" val="tx"/>
                    </a:ext>
                  </a:extLst>
                </a:hlinkClick>
              </a:rPr>
              <a:t>www.mexpolska.pl</a:t>
            </a:r>
            <a:endParaRPr lang="pl-PL" sz="1600">
              <a:solidFill>
                <a:schemeClr val="bg1"/>
              </a:solidFill>
              <a:latin typeface="Aptos" panose="020B0004020202020204" pitchFamily="34" charset="0"/>
            </a:endParaRPr>
          </a:p>
        </p:txBody>
      </p:sp>
      <p:pic>
        <p:nvPicPr>
          <p:cNvPr id="3" name="Obraz 2">
            <a:hlinkClick r:id="rId6"/>
            <a:extLst>
              <a:ext uri="{FF2B5EF4-FFF2-40B4-BE49-F238E27FC236}">
                <a16:creationId xmlns:a16="http://schemas.microsoft.com/office/drawing/2014/main" id="{0F857F89-B0FF-21D8-3628-10C4176D4999}"/>
              </a:ext>
            </a:extLst>
          </p:cNvPr>
          <p:cNvPicPr>
            <a:picLocks noChangeAspect="1"/>
          </p:cNvPicPr>
          <p:nvPr/>
        </p:nvPicPr>
        <p:blipFill>
          <a:blip r:embed="rId7"/>
          <a:stretch>
            <a:fillRect/>
          </a:stretch>
        </p:blipFill>
        <p:spPr>
          <a:xfrm>
            <a:off x="9127309" y="4188540"/>
            <a:ext cx="457562" cy="441024"/>
          </a:xfrm>
          <a:prstGeom prst="rect">
            <a:avLst/>
          </a:prstGeom>
        </p:spPr>
      </p:pic>
      <p:cxnSp>
        <p:nvCxnSpPr>
          <p:cNvPr id="5" name="Łącznik prosty 4">
            <a:extLst>
              <a:ext uri="{FF2B5EF4-FFF2-40B4-BE49-F238E27FC236}">
                <a16:creationId xmlns:a16="http://schemas.microsoft.com/office/drawing/2014/main" id="{F29F0B4F-4A2C-9B20-C08A-2CAD46F53422}"/>
              </a:ext>
            </a:extLst>
          </p:cNvPr>
          <p:cNvCxnSpPr>
            <a:cxnSpLocks/>
          </p:cNvCxnSpPr>
          <p:nvPr/>
        </p:nvCxnSpPr>
        <p:spPr>
          <a:xfrm>
            <a:off x="6085473" y="1656487"/>
            <a:ext cx="0" cy="37982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4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78FFB-6890-1767-115E-614D918FD20A}"/>
            </a:ext>
          </a:extLst>
        </p:cNvPr>
        <p:cNvGrpSpPr/>
        <p:nvPr/>
      </p:nvGrpSpPr>
      <p:grpSpPr>
        <a:xfrm>
          <a:off x="0" y="0"/>
          <a:ext cx="0" cy="0"/>
          <a:chOff x="0" y="0"/>
          <a:chExt cx="0" cy="0"/>
        </a:xfrm>
      </p:grpSpPr>
      <p:pic>
        <p:nvPicPr>
          <p:cNvPr id="3" name="Obraz 2" descr="Obraz zawierający butelka, meble, napój, bar&#10;&#10;Zawartość wygenerowana przez sztuczną inteligencję może być niepoprawna.">
            <a:extLst>
              <a:ext uri="{FF2B5EF4-FFF2-40B4-BE49-F238E27FC236}">
                <a16:creationId xmlns:a16="http://schemas.microsoft.com/office/drawing/2014/main" id="{2DA3FE54-56CA-A3D3-C0AF-975EC0647CD9}"/>
              </a:ext>
            </a:extLst>
          </p:cNvPr>
          <p:cNvPicPr>
            <a:picLocks noChangeAspect="1"/>
          </p:cNvPicPr>
          <p:nvPr/>
        </p:nvPicPr>
        <p:blipFill rotWithShape="1">
          <a:blip r:embed="rId2">
            <a:extLst>
              <a:ext uri="{28A0092B-C50C-407E-A947-70E740481C1C}">
                <a14:useLocalDpi xmlns:a14="http://schemas.microsoft.com/office/drawing/2010/main" val="0"/>
              </a:ext>
            </a:extLst>
          </a:blip>
          <a:srcRect l="11817" r="28104"/>
          <a:stretch/>
        </p:blipFill>
        <p:spPr>
          <a:xfrm>
            <a:off x="5967662" y="-47185"/>
            <a:ext cx="6224337" cy="6905185"/>
          </a:xfrm>
          <a:prstGeom prst="rect">
            <a:avLst/>
          </a:prstGeom>
        </p:spPr>
      </p:pic>
      <p:sp>
        <p:nvSpPr>
          <p:cNvPr id="4" name="Prostokąt: zaokrąglone rogi 3">
            <a:extLst>
              <a:ext uri="{FF2B5EF4-FFF2-40B4-BE49-F238E27FC236}">
                <a16:creationId xmlns:a16="http://schemas.microsoft.com/office/drawing/2014/main" id="{DCF3F197-E94D-5B7C-8227-BDCC6C3F580D}"/>
              </a:ext>
            </a:extLst>
          </p:cNvPr>
          <p:cNvSpPr/>
          <p:nvPr/>
        </p:nvSpPr>
        <p:spPr>
          <a:xfrm>
            <a:off x="1" y="-47185"/>
            <a:ext cx="5967662" cy="6905185"/>
          </a:xfrm>
          <a:prstGeom prst="roundRect">
            <a:avLst>
              <a:gd name="adj" fmla="val 0"/>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B001CE2D-DE86-FBE5-D04C-182B4C5B34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3769" y="980698"/>
            <a:ext cx="2066925" cy="285750"/>
          </a:xfrm>
          <a:prstGeom prst="rect">
            <a:avLst/>
          </a:prstGeom>
        </p:spPr>
      </p:pic>
      <p:sp>
        <p:nvSpPr>
          <p:cNvPr id="6" name="pole tekstowe 5">
            <a:extLst>
              <a:ext uri="{FF2B5EF4-FFF2-40B4-BE49-F238E27FC236}">
                <a16:creationId xmlns:a16="http://schemas.microsoft.com/office/drawing/2014/main" id="{18DFF539-58A4-046D-CC5A-04CBE4546C39}"/>
              </a:ext>
            </a:extLst>
          </p:cNvPr>
          <p:cNvSpPr txBox="1"/>
          <p:nvPr/>
        </p:nvSpPr>
        <p:spPr>
          <a:xfrm>
            <a:off x="879548" y="3568978"/>
            <a:ext cx="3693500" cy="2308324"/>
          </a:xfrm>
          <a:prstGeom prst="rect">
            <a:avLst/>
          </a:prstGeom>
          <a:noFill/>
        </p:spPr>
        <p:txBody>
          <a:bodyPr wrap="square" rtlCol="0">
            <a:spAutoFit/>
          </a:bodyPr>
          <a:lstStyle/>
          <a:p>
            <a:r>
              <a:rPr lang="pl-PL" sz="4800" dirty="0">
                <a:solidFill>
                  <a:schemeClr val="bg1"/>
                </a:solidFill>
                <a:latin typeface="Aptos" panose="020B0004020202020204" pitchFamily="34" charset="0"/>
                <a:ea typeface="Red Hat Text" panose="02010503040201060303" pitchFamily="2" charset="0"/>
                <a:cs typeface="Red Hat Text" panose="02010503040201060303" pitchFamily="2" charset="0"/>
              </a:rPr>
              <a:t>Wyniki</a:t>
            </a:r>
          </a:p>
          <a:p>
            <a:r>
              <a:rPr lang="pl-PL" sz="4800" dirty="0">
                <a:solidFill>
                  <a:schemeClr val="bg1"/>
                </a:solidFill>
                <a:latin typeface="Aptos" panose="020B0004020202020204" pitchFamily="34" charset="0"/>
                <a:ea typeface="Red Hat Text" panose="02010503040201060303" pitchFamily="2" charset="0"/>
                <a:cs typeface="Red Hat Text" panose="02010503040201060303" pitchFamily="2" charset="0"/>
              </a:rPr>
              <a:t>finansowe</a:t>
            </a:r>
          </a:p>
          <a:p>
            <a:r>
              <a:rPr lang="pl-PL" sz="4800" b="1" dirty="0">
                <a:solidFill>
                  <a:schemeClr val="bg1"/>
                </a:solidFill>
                <a:latin typeface="Aptos" panose="020B0004020202020204" pitchFamily="34" charset="0"/>
                <a:ea typeface="Red Hat Text" panose="02010503040201060303" pitchFamily="2" charset="0"/>
                <a:cs typeface="Red Hat Text" panose="02010503040201060303" pitchFamily="2" charset="0"/>
              </a:rPr>
              <a:t>- 2025 rok</a:t>
            </a:r>
          </a:p>
        </p:txBody>
      </p:sp>
      <p:sp>
        <p:nvSpPr>
          <p:cNvPr id="2" name="pole tekstowe 1">
            <a:extLst>
              <a:ext uri="{FF2B5EF4-FFF2-40B4-BE49-F238E27FC236}">
                <a16:creationId xmlns:a16="http://schemas.microsoft.com/office/drawing/2014/main" id="{32429A42-FF05-67A5-C496-0610ADA54EA7}"/>
              </a:ext>
            </a:extLst>
          </p:cNvPr>
          <p:cNvSpPr txBox="1"/>
          <p:nvPr/>
        </p:nvSpPr>
        <p:spPr>
          <a:xfrm>
            <a:off x="879548" y="2034282"/>
            <a:ext cx="3693500" cy="1107996"/>
          </a:xfrm>
          <a:prstGeom prst="rect">
            <a:avLst/>
          </a:prstGeom>
          <a:noFill/>
        </p:spPr>
        <p:txBody>
          <a:bodyPr wrap="square" rtlCol="0">
            <a:spAutoFit/>
          </a:bodyPr>
          <a:lstStyle/>
          <a:p>
            <a:r>
              <a:rPr lang="pl-PL" sz="6600">
                <a:solidFill>
                  <a:schemeClr val="bg1"/>
                </a:solidFill>
                <a:latin typeface="Aptos" panose="020B0004020202020204" pitchFamily="34" charset="0"/>
                <a:ea typeface="Red Hat Text" panose="02010503040201060303" pitchFamily="2" charset="0"/>
                <a:cs typeface="Red Hat Text" panose="02010503040201060303" pitchFamily="2" charset="0"/>
              </a:rPr>
              <a:t>01</a:t>
            </a:r>
            <a:endParaRPr lang="pl-PL" sz="6600" b="1">
              <a:solidFill>
                <a:schemeClr val="bg1"/>
              </a:solidFill>
              <a:latin typeface="Aptos" panose="020B0004020202020204" pitchFamily="34" charset="0"/>
              <a:ea typeface="Red Hat Text" panose="02010503040201060303" pitchFamily="2" charset="0"/>
              <a:cs typeface="Red Hat Text" panose="02010503040201060303" pitchFamily="2" charset="0"/>
            </a:endParaRPr>
          </a:p>
        </p:txBody>
      </p:sp>
    </p:spTree>
    <p:extLst>
      <p:ext uri="{BB962C8B-B14F-4D97-AF65-F5344CB8AC3E}">
        <p14:creationId xmlns:p14="http://schemas.microsoft.com/office/powerpoint/2010/main" val="1280609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19D6-009A-4D4B-0666-08671573C228}"/>
            </a:ext>
          </a:extLst>
        </p:cNvPr>
        <p:cNvGrpSpPr/>
        <p:nvPr/>
      </p:nvGrpSpPr>
      <p:grpSpPr>
        <a:xfrm>
          <a:off x="0" y="0"/>
          <a:ext cx="0" cy="0"/>
          <a:chOff x="0" y="0"/>
          <a:chExt cx="0" cy="0"/>
        </a:xfrm>
      </p:grpSpPr>
      <p:sp>
        <p:nvSpPr>
          <p:cNvPr id="29" name="Prostokąt 28">
            <a:extLst>
              <a:ext uri="{FF2B5EF4-FFF2-40B4-BE49-F238E27FC236}">
                <a16:creationId xmlns:a16="http://schemas.microsoft.com/office/drawing/2014/main" id="{C7C95336-9C85-839D-6B81-26D58420211B}"/>
              </a:ext>
            </a:extLst>
          </p:cNvPr>
          <p:cNvSpPr/>
          <p:nvPr/>
        </p:nvSpPr>
        <p:spPr>
          <a:xfrm>
            <a:off x="1" y="3524856"/>
            <a:ext cx="12192000" cy="3333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1">
            <a:extLst>
              <a:ext uri="{FF2B5EF4-FFF2-40B4-BE49-F238E27FC236}">
                <a16:creationId xmlns:a16="http://schemas.microsoft.com/office/drawing/2014/main" id="{28AD3FC4-8FD6-705F-3CE6-CFCD1BFEF4A2}"/>
              </a:ext>
            </a:extLst>
          </p:cNvPr>
          <p:cNvSpPr>
            <a:spLocks noGrp="1" noChangeArrowheads="1"/>
          </p:cNvSpPr>
          <p:nvPr>
            <p:ph idx="1"/>
          </p:nvPr>
        </p:nvSpPr>
        <p:spPr bwMode="auto">
          <a:xfrm>
            <a:off x="497579" y="1856450"/>
            <a:ext cx="112912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lnSpc>
                <a:spcPct val="100000"/>
              </a:lnSpc>
              <a:spcBef>
                <a:spcPts val="600"/>
              </a:spcBef>
              <a:buNone/>
            </a:pPr>
            <a:r>
              <a:rPr lang="pl-PL" sz="1400" dirty="0">
                <a:latin typeface="Aptos" panose="020B0004020202020204" pitchFamily="34" charset="0"/>
                <a:ea typeface="Red Hat Text" panose="02010503040201060303" pitchFamily="2" charset="0"/>
                <a:cs typeface="Red Hat Text" panose="02010503040201060303" pitchFamily="2" charset="0"/>
              </a:rPr>
              <a:t>W 2025 roku Grupa Mex Polska kontynuowała rozwój działalności, koncentrując się na ekspansji sieci lokali, rozwoju portfolio oraz dostosowaniu oferty do zmieniających się trendów rynkowych.</a:t>
            </a:r>
          </a:p>
        </p:txBody>
      </p:sp>
      <p:pic>
        <p:nvPicPr>
          <p:cNvPr id="4" name="Obraz 3">
            <a:extLst>
              <a:ext uri="{FF2B5EF4-FFF2-40B4-BE49-F238E27FC236}">
                <a16:creationId xmlns:a16="http://schemas.microsoft.com/office/drawing/2014/main" id="{C76E08AD-E4FC-D278-7918-9DD406B1F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601" y="430022"/>
            <a:ext cx="1630170" cy="320269"/>
          </a:xfrm>
          <a:prstGeom prst="rect">
            <a:avLst/>
          </a:prstGeom>
        </p:spPr>
      </p:pic>
      <p:sp>
        <p:nvSpPr>
          <p:cNvPr id="5" name="Prostokąt: zaokrąglone rogi 4">
            <a:extLst>
              <a:ext uri="{FF2B5EF4-FFF2-40B4-BE49-F238E27FC236}">
                <a16:creationId xmlns:a16="http://schemas.microsoft.com/office/drawing/2014/main" id="{A6AB72C3-7688-0DA0-4151-BDA403C17959}"/>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D15D3AD5-AD54-2238-34CF-ABB7860BBB56}"/>
              </a:ext>
            </a:extLst>
          </p:cNvPr>
          <p:cNvSpPr txBox="1"/>
          <p:nvPr/>
        </p:nvSpPr>
        <p:spPr>
          <a:xfrm>
            <a:off x="497579" y="569603"/>
            <a:ext cx="8441884" cy="1077218"/>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Kluczowe działania </a:t>
            </a:r>
          </a:p>
          <a:p>
            <a:r>
              <a:rPr lang="pl-PL" sz="3200" dirty="0">
                <a:latin typeface="Aptos" panose="020B0004020202020204" pitchFamily="34" charset="0"/>
                <a:ea typeface="Red Hat Text Medium" panose="02010503040201060303" pitchFamily="2" charset="0"/>
                <a:cs typeface="Red Hat Text Medium" panose="02010503040201060303" pitchFamily="2" charset="0"/>
              </a:rPr>
              <a:t>operacyjne roku 2025 i ostatnich miesięcy</a:t>
            </a:r>
          </a:p>
        </p:txBody>
      </p:sp>
      <p:sp>
        <p:nvSpPr>
          <p:cNvPr id="12" name="Rectangle 1">
            <a:extLst>
              <a:ext uri="{FF2B5EF4-FFF2-40B4-BE49-F238E27FC236}">
                <a16:creationId xmlns:a16="http://schemas.microsoft.com/office/drawing/2014/main" id="{259101C3-7313-756C-968A-7D53143A1887}"/>
              </a:ext>
            </a:extLst>
          </p:cNvPr>
          <p:cNvSpPr txBox="1">
            <a:spLocks noChangeArrowheads="1"/>
          </p:cNvSpPr>
          <p:nvPr/>
        </p:nvSpPr>
        <p:spPr bwMode="auto">
          <a:xfrm>
            <a:off x="569354" y="4099582"/>
            <a:ext cx="31563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Clr>
                <a:srgbClr val="FF6600"/>
              </a:buClr>
              <a:buFont typeface="Arial" panose="020B0604020202020204" pitchFamily="34" charset="0"/>
              <a:buNone/>
            </a:pPr>
            <a:r>
              <a:rPr lang="pl-PL" sz="1800" b="1" dirty="0">
                <a:latin typeface="Aptos" panose="020B0004020202020204" pitchFamily="34" charset="0"/>
                <a:ea typeface="Red Hat Text Medium" panose="02010503040201060303" pitchFamily="2" charset="0"/>
                <a:cs typeface="Red Hat Text Medium" panose="02010503040201060303" pitchFamily="2" charset="0"/>
              </a:rPr>
              <a:t>Ekspansja i rozwój portfolio</a:t>
            </a:r>
          </a:p>
        </p:txBody>
      </p:sp>
      <p:sp>
        <p:nvSpPr>
          <p:cNvPr id="15" name="Rectangle 1">
            <a:extLst>
              <a:ext uri="{FF2B5EF4-FFF2-40B4-BE49-F238E27FC236}">
                <a16:creationId xmlns:a16="http://schemas.microsoft.com/office/drawing/2014/main" id="{076FC03E-B81A-CE05-6545-FD7B812D0482}"/>
              </a:ext>
            </a:extLst>
          </p:cNvPr>
          <p:cNvSpPr txBox="1">
            <a:spLocks noChangeArrowheads="1"/>
          </p:cNvSpPr>
          <p:nvPr/>
        </p:nvSpPr>
        <p:spPr bwMode="auto">
          <a:xfrm>
            <a:off x="4237258" y="4099582"/>
            <a:ext cx="31563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Clr>
                <a:srgbClr val="FF6600"/>
              </a:buClr>
              <a:buNone/>
            </a:pPr>
            <a:r>
              <a:rPr lang="pl-PL" sz="1800" b="1" dirty="0">
                <a:latin typeface="Aptos" panose="020B0004020202020204" pitchFamily="34" charset="0"/>
                <a:ea typeface="Red Hat Text Medium" panose="02010503040201060303" pitchFamily="2" charset="0"/>
                <a:cs typeface="Red Hat Text Medium" panose="02010503040201060303" pitchFamily="2" charset="0"/>
              </a:rPr>
              <a:t>Oferta i sprzedaż</a:t>
            </a:r>
          </a:p>
        </p:txBody>
      </p:sp>
      <p:sp>
        <p:nvSpPr>
          <p:cNvPr id="16" name="Rectangle 1">
            <a:extLst>
              <a:ext uri="{FF2B5EF4-FFF2-40B4-BE49-F238E27FC236}">
                <a16:creationId xmlns:a16="http://schemas.microsoft.com/office/drawing/2014/main" id="{5F304C0F-D90B-F091-8459-448AB4FBA58C}"/>
              </a:ext>
            </a:extLst>
          </p:cNvPr>
          <p:cNvSpPr txBox="1">
            <a:spLocks noChangeArrowheads="1"/>
          </p:cNvSpPr>
          <p:nvPr/>
        </p:nvSpPr>
        <p:spPr bwMode="auto">
          <a:xfrm>
            <a:off x="7137286" y="4074178"/>
            <a:ext cx="31563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Clr>
                <a:srgbClr val="FF6600"/>
              </a:buClr>
              <a:buNone/>
            </a:pPr>
            <a:r>
              <a:rPr lang="pl-PL" sz="1800" b="1" dirty="0">
                <a:latin typeface="Aptos" panose="020B0004020202020204" pitchFamily="34" charset="0"/>
                <a:ea typeface="Red Hat Text Medium" panose="02010503040201060303" pitchFamily="2" charset="0"/>
                <a:cs typeface="Red Hat Text Medium" panose="02010503040201060303" pitchFamily="2" charset="0"/>
              </a:rPr>
              <a:t>Finansowanie i biznes</a:t>
            </a:r>
          </a:p>
        </p:txBody>
      </p:sp>
      <p:sp>
        <p:nvSpPr>
          <p:cNvPr id="17" name="Rectangle 1">
            <a:extLst>
              <a:ext uri="{FF2B5EF4-FFF2-40B4-BE49-F238E27FC236}">
                <a16:creationId xmlns:a16="http://schemas.microsoft.com/office/drawing/2014/main" id="{C808C796-80C5-5737-57B7-90C94138255E}"/>
              </a:ext>
            </a:extLst>
          </p:cNvPr>
          <p:cNvSpPr txBox="1">
            <a:spLocks noChangeArrowheads="1"/>
          </p:cNvSpPr>
          <p:nvPr/>
        </p:nvSpPr>
        <p:spPr bwMode="auto">
          <a:xfrm>
            <a:off x="569354" y="4694328"/>
            <a:ext cx="2930396" cy="16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80000"/>
              <a:buFont typeface="Wingdings" panose="05000000000000000000" pitchFamily="2" charset="2"/>
              <a:buChar char="ü"/>
            </a:pPr>
            <a:r>
              <a:rPr lang="pl-PL" sz="1100" dirty="0">
                <a:latin typeface="Aptos" panose="020B0004020202020204" pitchFamily="34" charset="0"/>
                <a:ea typeface="Red Hat Text" panose="02010503040201060303" pitchFamily="2" charset="0"/>
                <a:cs typeface="Red Hat Text" panose="02010503040201060303" pitchFamily="2" charset="0"/>
              </a:rPr>
              <a:t>Wzmacnianie obecności w </a:t>
            </a:r>
            <a:r>
              <a:rPr lang="pl-PL" sz="1100" b="1" dirty="0">
                <a:latin typeface="Aptos" panose="020B0004020202020204" pitchFamily="34" charset="0"/>
                <a:ea typeface="Red Hat Text" panose="02010503040201060303" pitchFamily="2" charset="0"/>
                <a:cs typeface="Red Hat Text" panose="02010503040201060303" pitchFamily="2" charset="0"/>
              </a:rPr>
              <a:t>największych miastach </a:t>
            </a:r>
            <a:r>
              <a:rPr lang="pl-PL" sz="1100" dirty="0">
                <a:latin typeface="Aptos" panose="020B0004020202020204" pitchFamily="34" charset="0"/>
                <a:ea typeface="Red Hat Text" panose="02010503040201060303" pitchFamily="2" charset="0"/>
                <a:cs typeface="Red Hat Text" panose="02010503040201060303" pitchFamily="2" charset="0"/>
              </a:rPr>
              <a:t>i kluczowych </a:t>
            </a:r>
            <a:r>
              <a:rPr lang="pl-PL" sz="1100" b="1" dirty="0">
                <a:latin typeface="Aptos" panose="020B0004020202020204" pitchFamily="34" charset="0"/>
                <a:ea typeface="Red Hat Text" panose="02010503040201060303" pitchFamily="2" charset="0"/>
                <a:cs typeface="Red Hat Text" panose="02010503040201060303" pitchFamily="2" charset="0"/>
              </a:rPr>
              <a:t>ośrodkach turystycznych</a:t>
            </a:r>
          </a:p>
          <a:p>
            <a:pPr>
              <a:lnSpc>
                <a:spcPct val="100000"/>
              </a:lnSpc>
              <a:spcBef>
                <a:spcPts val="600"/>
              </a:spcBef>
              <a:buClr>
                <a:srgbClr val="FF6600"/>
              </a:buClr>
              <a:buSzPct val="80000"/>
              <a:buFont typeface="Wingdings" panose="05000000000000000000" pitchFamily="2" charset="2"/>
              <a:buChar char="ü"/>
            </a:pPr>
            <a:r>
              <a:rPr lang="pl-PL" sz="1100" dirty="0">
                <a:latin typeface="Aptos" panose="020B0004020202020204" pitchFamily="34" charset="0"/>
                <a:ea typeface="Red Hat Text" panose="02010503040201060303" pitchFamily="2" charset="0"/>
                <a:cs typeface="Red Hat Text" panose="02010503040201060303" pitchFamily="2" charset="0"/>
              </a:rPr>
              <a:t>Rozszerzenie </a:t>
            </a:r>
            <a:r>
              <a:rPr lang="pl-PL" sz="1100" b="1" dirty="0">
                <a:latin typeface="Aptos" panose="020B0004020202020204" pitchFamily="34" charset="0"/>
                <a:ea typeface="Red Hat Text" panose="02010503040201060303" pitchFamily="2" charset="0"/>
                <a:cs typeface="Red Hat Text" panose="02010503040201060303" pitchFamily="2" charset="0"/>
              </a:rPr>
              <a:t>zasięgu grupy </a:t>
            </a:r>
            <a:r>
              <a:rPr lang="pl-PL" sz="1100" dirty="0">
                <a:latin typeface="Aptos" panose="020B0004020202020204" pitchFamily="34" charset="0"/>
                <a:ea typeface="Red Hat Text" panose="02010503040201060303" pitchFamily="2" charset="0"/>
                <a:cs typeface="Red Hat Text" panose="02010503040201060303" pitchFamily="2" charset="0"/>
              </a:rPr>
              <a:t>i wzrost portfolio grupy</a:t>
            </a:r>
          </a:p>
          <a:p>
            <a:pPr>
              <a:lnSpc>
                <a:spcPct val="100000"/>
              </a:lnSpc>
              <a:spcBef>
                <a:spcPts val="600"/>
              </a:spcBef>
              <a:buClr>
                <a:srgbClr val="FF6600"/>
              </a:buClr>
              <a:buSzPct val="80000"/>
              <a:buFont typeface="Wingdings" panose="05000000000000000000" pitchFamily="2" charset="2"/>
              <a:buChar char="ü"/>
            </a:pPr>
            <a:r>
              <a:rPr lang="pl-PL" sz="1100" dirty="0">
                <a:latin typeface="Aptos" panose="020B0004020202020204" pitchFamily="34" charset="0"/>
                <a:ea typeface="Red Hat Text" panose="02010503040201060303" pitchFamily="2" charset="0"/>
                <a:cs typeface="Red Hat Text" panose="02010503040201060303" pitchFamily="2" charset="0"/>
              </a:rPr>
              <a:t>Wnikliwa </a:t>
            </a:r>
            <a:r>
              <a:rPr lang="pl-PL" sz="1100" b="1" dirty="0">
                <a:latin typeface="Aptos" panose="020B0004020202020204" pitchFamily="34" charset="0"/>
                <a:ea typeface="Red Hat Text" panose="02010503040201060303" pitchFamily="2" charset="0"/>
                <a:cs typeface="Red Hat Text" panose="02010503040201060303" pitchFamily="2" charset="0"/>
              </a:rPr>
              <a:t>analizy lokalizacji </a:t>
            </a:r>
            <a:r>
              <a:rPr lang="pl-PL" sz="1100" dirty="0">
                <a:latin typeface="Aptos" panose="020B0004020202020204" pitchFamily="34" charset="0"/>
                <a:ea typeface="Red Hat Text" panose="02010503040201060303" pitchFamily="2" charset="0"/>
                <a:cs typeface="Red Hat Text" panose="02010503040201060303" pitchFamily="2" charset="0"/>
              </a:rPr>
              <a:t>i potencjału rynkowego</a:t>
            </a:r>
          </a:p>
          <a:p>
            <a:pPr marL="0" indent="0">
              <a:lnSpc>
                <a:spcPct val="100000"/>
              </a:lnSpc>
              <a:spcBef>
                <a:spcPts val="600"/>
              </a:spcBef>
              <a:buClr>
                <a:srgbClr val="FF6600"/>
              </a:buClr>
              <a:buSzPct val="80000"/>
              <a:buNone/>
            </a:pPr>
            <a:endParaRPr lang="pl-PL" sz="1100" dirty="0">
              <a:latin typeface="Aptos" panose="020B0004020202020204" pitchFamily="34" charset="0"/>
              <a:ea typeface="Red Hat Text" panose="02010503040201060303" pitchFamily="2" charset="0"/>
              <a:cs typeface="Red Hat Text" panose="02010503040201060303" pitchFamily="2" charset="0"/>
            </a:endParaRPr>
          </a:p>
        </p:txBody>
      </p:sp>
      <p:sp>
        <p:nvSpPr>
          <p:cNvPr id="18" name="Rectangle 1">
            <a:extLst>
              <a:ext uri="{FF2B5EF4-FFF2-40B4-BE49-F238E27FC236}">
                <a16:creationId xmlns:a16="http://schemas.microsoft.com/office/drawing/2014/main" id="{F12A5B68-63CE-FB94-73C6-BE27550DB4F1}"/>
              </a:ext>
            </a:extLst>
          </p:cNvPr>
          <p:cNvSpPr txBox="1">
            <a:spLocks noChangeArrowheads="1"/>
          </p:cNvSpPr>
          <p:nvPr/>
        </p:nvSpPr>
        <p:spPr bwMode="auto">
          <a:xfrm>
            <a:off x="4190547" y="4777235"/>
            <a:ext cx="255987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80000"/>
              <a:buFont typeface="Wingdings" panose="05000000000000000000" pitchFamily="2" charset="2"/>
              <a:buChar char="ü"/>
            </a:pPr>
            <a:r>
              <a:rPr lang="pl-PL" sz="1100" dirty="0">
                <a:latin typeface="Aptos" panose="020B0004020202020204" pitchFamily="34" charset="0"/>
                <a:ea typeface="Red Hat Text" panose="02010503040201060303" pitchFamily="2" charset="0"/>
                <a:cs typeface="Red Hat Text" panose="02010503040201060303" pitchFamily="2" charset="0"/>
              </a:rPr>
              <a:t>Rozwój oferty </a:t>
            </a:r>
            <a:r>
              <a:rPr lang="pl-PL" sz="1100" b="1" dirty="0">
                <a:latin typeface="Aptos" panose="020B0004020202020204" pitchFamily="34" charset="0"/>
                <a:ea typeface="Red Hat Text" panose="02010503040201060303" pitchFamily="2" charset="0"/>
                <a:cs typeface="Red Hat Text" panose="02010503040201060303" pitchFamily="2" charset="0"/>
              </a:rPr>
              <a:t>delivery</a:t>
            </a:r>
          </a:p>
          <a:p>
            <a:pPr>
              <a:lnSpc>
                <a:spcPct val="100000"/>
              </a:lnSpc>
              <a:spcBef>
                <a:spcPts val="600"/>
              </a:spcBef>
              <a:buClr>
                <a:srgbClr val="FF6600"/>
              </a:buClr>
              <a:buSzPct val="80000"/>
              <a:buFont typeface="Wingdings" panose="05000000000000000000" pitchFamily="2" charset="2"/>
              <a:buChar char="ü"/>
            </a:pPr>
            <a:r>
              <a:rPr lang="pl-PL" sz="1100" dirty="0">
                <a:latin typeface="Aptos" panose="020B0004020202020204" pitchFamily="34" charset="0"/>
                <a:ea typeface="Red Hat Text" panose="02010503040201060303" pitchFamily="2" charset="0"/>
                <a:cs typeface="Red Hat Text" panose="02010503040201060303" pitchFamily="2" charset="0"/>
              </a:rPr>
              <a:t>Rozwój segmentu </a:t>
            </a:r>
            <a:r>
              <a:rPr lang="pl-PL" sz="1100" b="1" dirty="0" err="1">
                <a:latin typeface="Aptos" panose="020B0004020202020204" pitchFamily="34" charset="0"/>
                <a:ea typeface="Red Hat Text" panose="02010503040201060303" pitchFamily="2" charset="0"/>
                <a:cs typeface="Red Hat Text" panose="02010503040201060303" pitchFamily="2" charset="0"/>
              </a:rPr>
              <a:t>dark</a:t>
            </a:r>
            <a:r>
              <a:rPr lang="pl-PL" sz="1100" b="1" dirty="0">
                <a:latin typeface="Aptos" panose="020B0004020202020204" pitchFamily="34" charset="0"/>
                <a:ea typeface="Red Hat Text" panose="02010503040201060303" pitchFamily="2" charset="0"/>
                <a:cs typeface="Red Hat Text" panose="02010503040201060303" pitchFamily="2" charset="0"/>
              </a:rPr>
              <a:t> </a:t>
            </a:r>
            <a:r>
              <a:rPr lang="pl-PL" sz="1100" b="1" dirty="0" err="1">
                <a:latin typeface="Aptos" panose="020B0004020202020204" pitchFamily="34" charset="0"/>
                <a:ea typeface="Red Hat Text" panose="02010503040201060303" pitchFamily="2" charset="0"/>
                <a:cs typeface="Red Hat Text" panose="02010503040201060303" pitchFamily="2" charset="0"/>
              </a:rPr>
              <a:t>kitchen</a:t>
            </a:r>
            <a:endParaRPr lang="pl-PL" sz="1100" b="1" dirty="0">
              <a:latin typeface="Aptos" panose="020B0004020202020204" pitchFamily="34" charset="0"/>
              <a:ea typeface="Red Hat Text" panose="02010503040201060303" pitchFamily="2" charset="0"/>
              <a:cs typeface="Red Hat Text" panose="02010503040201060303" pitchFamily="2" charset="0"/>
            </a:endParaRPr>
          </a:p>
        </p:txBody>
      </p:sp>
      <p:sp>
        <p:nvSpPr>
          <p:cNvPr id="19" name="Rectangle 1">
            <a:extLst>
              <a:ext uri="{FF2B5EF4-FFF2-40B4-BE49-F238E27FC236}">
                <a16:creationId xmlns:a16="http://schemas.microsoft.com/office/drawing/2014/main" id="{38C1956C-08D2-A3F3-45FA-AB6A5D8489D8}"/>
              </a:ext>
            </a:extLst>
          </p:cNvPr>
          <p:cNvSpPr txBox="1">
            <a:spLocks noChangeArrowheads="1"/>
          </p:cNvSpPr>
          <p:nvPr/>
        </p:nvSpPr>
        <p:spPr bwMode="auto">
          <a:xfrm>
            <a:off x="7137286" y="4811285"/>
            <a:ext cx="4959413"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80000"/>
              <a:buFont typeface="Wingdings" panose="05000000000000000000" pitchFamily="2" charset="2"/>
              <a:buChar char="ü"/>
            </a:pPr>
            <a:r>
              <a:rPr lang="pl-PL" sz="1100" dirty="0">
                <a:latin typeface="Aptos" panose="020B0004020202020204" pitchFamily="34" charset="0"/>
                <a:ea typeface="Red Hat Text" panose="02010503040201060303" pitchFamily="2" charset="0"/>
                <a:cs typeface="Red Hat Text" panose="02010503040201060303" pitchFamily="2" charset="0"/>
              </a:rPr>
              <a:t>Pozytywne </a:t>
            </a:r>
            <a:r>
              <a:rPr lang="pl-PL" sz="1100" b="1" dirty="0">
                <a:latin typeface="Aptos" panose="020B0004020202020204" pitchFamily="34" charset="0"/>
                <a:ea typeface="Red Hat Text" panose="02010503040201060303" pitchFamily="2" charset="0"/>
                <a:cs typeface="Red Hat Text" panose="02010503040201060303" pitchFamily="2" charset="0"/>
              </a:rPr>
              <a:t>zakończenie sporu </a:t>
            </a:r>
            <a:r>
              <a:rPr lang="pl-PL" sz="1100" dirty="0">
                <a:latin typeface="Aptos" panose="020B0004020202020204" pitchFamily="34" charset="0"/>
                <a:ea typeface="Red Hat Text" panose="02010503040201060303" pitchFamily="2" charset="0"/>
                <a:cs typeface="Red Hat Text" panose="02010503040201060303" pitchFamily="2" charset="0"/>
              </a:rPr>
              <a:t>z Akcjonariuszem (Familiar S.A.)</a:t>
            </a:r>
          </a:p>
          <a:p>
            <a:pPr>
              <a:lnSpc>
                <a:spcPct val="100000"/>
              </a:lnSpc>
              <a:spcBef>
                <a:spcPts val="600"/>
              </a:spcBef>
              <a:buClr>
                <a:srgbClr val="FF6600"/>
              </a:buClr>
              <a:buSzPct val="80000"/>
              <a:buFont typeface="Wingdings" panose="05000000000000000000" pitchFamily="2" charset="2"/>
              <a:buChar char="ü"/>
            </a:pPr>
            <a:r>
              <a:rPr lang="pl-PL" sz="1100" dirty="0"/>
              <a:t>W wyniku ABB uporządkowano </a:t>
            </a:r>
            <a:r>
              <a:rPr lang="pl-PL" sz="1100" b="1" dirty="0"/>
              <a:t>strukturę właścicielską </a:t>
            </a:r>
            <a:r>
              <a:rPr lang="pl-PL" sz="1100" dirty="0"/>
              <a:t>spółki, </a:t>
            </a:r>
            <a:r>
              <a:rPr lang="pl-PL" sz="1100" b="1" dirty="0"/>
              <a:t>zwiększono free </a:t>
            </a:r>
            <a:r>
              <a:rPr lang="pl-PL" sz="1100" b="1" dirty="0" err="1"/>
              <a:t>float</a:t>
            </a:r>
            <a:r>
              <a:rPr lang="pl-PL" sz="1100" b="1" dirty="0"/>
              <a:t> </a:t>
            </a:r>
            <a:r>
              <a:rPr lang="pl-PL" sz="1100" dirty="0"/>
              <a:t>oraz poprawiono przejrzystość akcjonariatu, przy jednoczesnym wsparciu większego </a:t>
            </a:r>
            <a:r>
              <a:rPr lang="pl-PL" sz="1100" b="1" dirty="0"/>
              <a:t>udziału dotychczasowych akcjonariuszy </a:t>
            </a:r>
            <a:r>
              <a:rPr lang="pl-PL" sz="1100" dirty="0"/>
              <a:t>i wzroście płynności akcji</a:t>
            </a:r>
          </a:p>
          <a:p>
            <a:pPr>
              <a:lnSpc>
                <a:spcPct val="100000"/>
              </a:lnSpc>
              <a:spcBef>
                <a:spcPts val="600"/>
              </a:spcBef>
              <a:buClr>
                <a:srgbClr val="FF6600"/>
              </a:buClr>
              <a:buSzPct val="80000"/>
              <a:buFont typeface="Wingdings" panose="05000000000000000000" pitchFamily="2" charset="2"/>
              <a:buChar char="ü"/>
            </a:pPr>
            <a:r>
              <a:rPr lang="pl-PL" sz="1100" dirty="0">
                <a:latin typeface="Aptos" panose="020B0004020202020204" pitchFamily="34" charset="0"/>
                <a:ea typeface="Red Hat Text" panose="02010503040201060303" pitchFamily="2" charset="0"/>
                <a:cs typeface="Red Hat Text" panose="02010503040201060303" pitchFamily="2" charset="0"/>
              </a:rPr>
              <a:t>Uchwalenie </a:t>
            </a:r>
            <a:r>
              <a:rPr lang="pl-PL" sz="1100" b="1" dirty="0">
                <a:latin typeface="Aptos" panose="020B0004020202020204" pitchFamily="34" charset="0"/>
                <a:ea typeface="Red Hat Text" panose="02010503040201060303" pitchFamily="2" charset="0"/>
                <a:cs typeface="Red Hat Text" panose="02010503040201060303" pitchFamily="2" charset="0"/>
              </a:rPr>
              <a:t>polityki dywidendowej </a:t>
            </a:r>
            <a:r>
              <a:rPr lang="pl-PL" sz="1100" dirty="0">
                <a:latin typeface="Aptos" panose="020B0004020202020204" pitchFamily="34" charset="0"/>
                <a:ea typeface="Red Hat Text" panose="02010503040201060303" pitchFamily="2" charset="0"/>
                <a:cs typeface="Red Hat Text" panose="02010503040201060303" pitchFamily="2" charset="0"/>
              </a:rPr>
              <a:t>(wypłata w wysokości co najmniej 30% zysku netto za dany rok obrotowy)</a:t>
            </a:r>
          </a:p>
          <a:p>
            <a:pPr>
              <a:lnSpc>
                <a:spcPct val="100000"/>
              </a:lnSpc>
              <a:spcBef>
                <a:spcPts val="600"/>
              </a:spcBef>
              <a:buClr>
                <a:srgbClr val="FF6600"/>
              </a:buClr>
              <a:buSzPct val="80000"/>
              <a:buFont typeface="Wingdings" panose="05000000000000000000" pitchFamily="2" charset="2"/>
              <a:buChar char="ü"/>
            </a:pPr>
            <a:r>
              <a:rPr lang="pl-PL" sz="1100" dirty="0">
                <a:latin typeface="Aptos" panose="020B0004020202020204" pitchFamily="34" charset="0"/>
                <a:ea typeface="Red Hat Text" panose="02010503040201060303" pitchFamily="2" charset="0"/>
                <a:cs typeface="Red Hat Text" panose="02010503040201060303" pitchFamily="2" charset="0"/>
              </a:rPr>
              <a:t>Finansowanie rozwoju ze </a:t>
            </a:r>
            <a:r>
              <a:rPr lang="pl-PL" sz="1100" b="1" dirty="0">
                <a:latin typeface="Aptos" panose="020B0004020202020204" pitchFamily="34" charset="0"/>
                <a:ea typeface="Red Hat Text" panose="02010503040201060303" pitchFamily="2" charset="0"/>
                <a:cs typeface="Red Hat Text" panose="02010503040201060303" pitchFamily="2" charset="0"/>
              </a:rPr>
              <a:t>środków własnych </a:t>
            </a:r>
            <a:r>
              <a:rPr lang="pl-PL" sz="1100" dirty="0">
                <a:latin typeface="Aptos" panose="020B0004020202020204" pitchFamily="34" charset="0"/>
                <a:ea typeface="Red Hat Text" panose="02010503040201060303" pitchFamily="2" charset="0"/>
                <a:cs typeface="Red Hat Text" panose="02010503040201060303" pitchFamily="2" charset="0"/>
              </a:rPr>
              <a:t>oraz </a:t>
            </a:r>
            <a:r>
              <a:rPr lang="pl-PL" sz="1100" b="1" dirty="0">
                <a:latin typeface="Aptos" panose="020B0004020202020204" pitchFamily="34" charset="0"/>
                <a:ea typeface="Red Hat Text" panose="02010503040201060303" pitchFamily="2" charset="0"/>
                <a:cs typeface="Red Hat Text" panose="02010503040201060303" pitchFamily="2" charset="0"/>
              </a:rPr>
              <a:t>kredytów bankowych </a:t>
            </a:r>
            <a:r>
              <a:rPr lang="pl-PL" sz="1100" dirty="0">
                <a:latin typeface="Aptos" panose="020B0004020202020204" pitchFamily="34" charset="0"/>
                <a:ea typeface="Red Hat Text" panose="02010503040201060303" pitchFamily="2" charset="0"/>
                <a:cs typeface="Red Hat Text" panose="02010503040201060303" pitchFamily="2" charset="0"/>
              </a:rPr>
              <a:t>(BNP Paribas: 5 mln zł na ekspansję krajową)</a:t>
            </a:r>
          </a:p>
          <a:p>
            <a:pPr>
              <a:lnSpc>
                <a:spcPct val="100000"/>
              </a:lnSpc>
              <a:spcBef>
                <a:spcPts val="600"/>
              </a:spcBef>
              <a:buClr>
                <a:srgbClr val="FF6600"/>
              </a:buClr>
              <a:buSzPct val="80000"/>
              <a:buFont typeface="Wingdings" panose="05000000000000000000" pitchFamily="2" charset="2"/>
              <a:buChar char="ü"/>
            </a:pPr>
            <a:endParaRPr lang="pl-PL" sz="1100" dirty="0">
              <a:latin typeface="Aptos" panose="020B0004020202020204" pitchFamily="34" charset="0"/>
              <a:ea typeface="Red Hat Text" panose="02010503040201060303" pitchFamily="2" charset="0"/>
              <a:cs typeface="Red Hat Text" panose="02010503040201060303" pitchFamily="2" charset="0"/>
            </a:endParaRPr>
          </a:p>
        </p:txBody>
      </p:sp>
      <p:pic>
        <p:nvPicPr>
          <p:cNvPr id="20" name="Obraz 19" descr="Obraz zawierający Obiekt astronomiczny, Bursztyn, kula, Zjawisko astronomiczne&#10;&#10;Opis wygenerowany automatycznie">
            <a:extLst>
              <a:ext uri="{FF2B5EF4-FFF2-40B4-BE49-F238E27FC236}">
                <a16:creationId xmlns:a16="http://schemas.microsoft.com/office/drawing/2014/main" id="{55309A07-AE96-D6EC-5F11-5DC8C8FC0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67" y="2630393"/>
            <a:ext cx="1773008" cy="1773008"/>
          </a:xfrm>
          <a:prstGeom prst="rect">
            <a:avLst/>
          </a:prstGeom>
        </p:spPr>
      </p:pic>
      <p:pic>
        <p:nvPicPr>
          <p:cNvPr id="21" name="Obraz 20" descr="Obraz zawierający Obiekt astronomiczny, Bursztyn, kula, Zjawisko astronomiczne&#10;&#10;Opis wygenerowany automatycznie">
            <a:extLst>
              <a:ext uri="{FF2B5EF4-FFF2-40B4-BE49-F238E27FC236}">
                <a16:creationId xmlns:a16="http://schemas.microsoft.com/office/drawing/2014/main" id="{381CAEC8-47EC-8146-9D3B-BDC424C74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866" y="2630393"/>
            <a:ext cx="1773008" cy="1773008"/>
          </a:xfrm>
          <a:prstGeom prst="rect">
            <a:avLst/>
          </a:prstGeom>
        </p:spPr>
      </p:pic>
      <p:pic>
        <p:nvPicPr>
          <p:cNvPr id="22" name="Obraz 21" descr="Obraz zawierający Obiekt astronomiczny, Bursztyn, kula, Zjawisko astronomiczne&#10;&#10;Opis wygenerowany automatycznie">
            <a:extLst>
              <a:ext uri="{FF2B5EF4-FFF2-40B4-BE49-F238E27FC236}">
                <a16:creationId xmlns:a16="http://schemas.microsoft.com/office/drawing/2014/main" id="{57F64032-CCCB-BC3A-9199-3186D03B7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7286" y="2630393"/>
            <a:ext cx="1773008" cy="1773008"/>
          </a:xfrm>
          <a:prstGeom prst="rect">
            <a:avLst/>
          </a:prstGeom>
        </p:spPr>
      </p:pic>
      <p:pic>
        <p:nvPicPr>
          <p:cNvPr id="24" name="Obraz 23" descr="Obraz zawierający czarne, ciemność&#10;&#10;Opis wygenerowany automatycznie">
            <a:extLst>
              <a:ext uri="{FF2B5EF4-FFF2-40B4-BE49-F238E27FC236}">
                <a16:creationId xmlns:a16="http://schemas.microsoft.com/office/drawing/2014/main" id="{AAA31984-4B5B-B34A-638E-54A4A3FD7E4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73092" y="3281792"/>
            <a:ext cx="486129" cy="486129"/>
          </a:xfrm>
          <a:prstGeom prst="rect">
            <a:avLst/>
          </a:prstGeom>
        </p:spPr>
      </p:pic>
      <p:pic>
        <p:nvPicPr>
          <p:cNvPr id="26" name="Obraz 25" descr="Obraz zawierający czarne, ciemność&#10;&#10;Opis wygenerowany automatycznie">
            <a:extLst>
              <a:ext uri="{FF2B5EF4-FFF2-40B4-BE49-F238E27FC236}">
                <a16:creationId xmlns:a16="http://schemas.microsoft.com/office/drawing/2014/main" id="{7ABD15B9-093F-6551-7F51-ED3B8C90FAB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63650" y="3233929"/>
            <a:ext cx="533992" cy="533992"/>
          </a:xfrm>
          <a:prstGeom prst="rect">
            <a:avLst/>
          </a:prstGeom>
        </p:spPr>
      </p:pic>
      <p:pic>
        <p:nvPicPr>
          <p:cNvPr id="28" name="Obraz 27" descr="Obraz zawierający czarne, ciemność&#10;&#10;Opis wygenerowany automatycznie">
            <a:extLst>
              <a:ext uri="{FF2B5EF4-FFF2-40B4-BE49-F238E27FC236}">
                <a16:creationId xmlns:a16="http://schemas.microsoft.com/office/drawing/2014/main" id="{00F09E7B-392C-B743-162F-7D21C0373CB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00858" y="3322057"/>
            <a:ext cx="445864" cy="445864"/>
          </a:xfrm>
          <a:prstGeom prst="rect">
            <a:avLst/>
          </a:prstGeom>
        </p:spPr>
      </p:pic>
    </p:spTree>
    <p:extLst>
      <p:ext uri="{BB962C8B-B14F-4D97-AF65-F5344CB8AC3E}">
        <p14:creationId xmlns:p14="http://schemas.microsoft.com/office/powerpoint/2010/main" val="3880184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1B5-278D-3D36-FB82-1AAD7E78A764}"/>
            </a:ext>
          </a:extLst>
        </p:cNvPr>
        <p:cNvGrpSpPr/>
        <p:nvPr/>
      </p:nvGrpSpPr>
      <p:grpSpPr>
        <a:xfrm>
          <a:off x="0" y="0"/>
          <a:ext cx="0" cy="0"/>
          <a:chOff x="0" y="0"/>
          <a:chExt cx="0" cy="0"/>
        </a:xfrm>
      </p:grpSpPr>
      <p:sp>
        <p:nvSpPr>
          <p:cNvPr id="5" name="pole tekstowe 4">
            <a:extLst>
              <a:ext uri="{FF2B5EF4-FFF2-40B4-BE49-F238E27FC236}">
                <a16:creationId xmlns:a16="http://schemas.microsoft.com/office/drawing/2014/main" id="{F3D6452D-7CDA-6E54-5BF8-08F518DA56B5}"/>
              </a:ext>
            </a:extLst>
          </p:cNvPr>
          <p:cNvSpPr txBox="1"/>
          <p:nvPr/>
        </p:nvSpPr>
        <p:spPr>
          <a:xfrm>
            <a:off x="6862524" y="2293552"/>
            <a:ext cx="4715155" cy="4401205"/>
          </a:xfrm>
          <a:prstGeom prst="rect">
            <a:avLst/>
          </a:prstGeom>
          <a:noFill/>
        </p:spPr>
        <p:txBody>
          <a:bodyPr wrap="square" rtlCol="0">
            <a:spAutoFit/>
          </a:bodyPr>
          <a:lstStyle/>
          <a:p>
            <a:r>
              <a:rPr lang="pl-PL" sz="4000" dirty="0">
                <a:latin typeface="Aptos" panose="020B0004020202020204" pitchFamily="34" charset="0"/>
                <a:ea typeface="Red Hat Text" panose="02010503040201060303" pitchFamily="2" charset="0"/>
                <a:cs typeface="Red Hat Text" panose="02010503040201060303" pitchFamily="2" charset="0"/>
              </a:rPr>
              <a:t>Mamy już </a:t>
            </a:r>
          </a:p>
          <a:p>
            <a:r>
              <a:rPr lang="pl-PL" sz="4000" b="1" dirty="0">
                <a:solidFill>
                  <a:srgbClr val="ED7D31"/>
                </a:solidFill>
                <a:latin typeface="Aptos" panose="020B0004020202020204" pitchFamily="34" charset="0"/>
                <a:ea typeface="Red Hat Text" panose="02010503040201060303" pitchFamily="2" charset="0"/>
                <a:cs typeface="Red Hat Text" panose="02010503040201060303" pitchFamily="2" charset="0"/>
              </a:rPr>
              <a:t>ponad 60 lokali</a:t>
            </a:r>
          </a:p>
          <a:p>
            <a:endParaRPr lang="pl-PL" sz="4000" b="1" dirty="0">
              <a:solidFill>
                <a:srgbClr val="ED7D31"/>
              </a:solidFill>
              <a:latin typeface="Aptos" panose="020B0004020202020204" pitchFamily="34" charset="0"/>
              <a:ea typeface="Red Hat Text" panose="02010503040201060303" pitchFamily="2" charset="0"/>
              <a:cs typeface="Red Hat Text" panose="02010503040201060303" pitchFamily="2" charset="0"/>
            </a:endParaRPr>
          </a:p>
          <a:p>
            <a:r>
              <a:rPr lang="pl-PL" sz="4000" dirty="0">
                <a:latin typeface="Aptos" panose="020B0004020202020204" pitchFamily="34" charset="0"/>
                <a:ea typeface="Red Hat Text" panose="02010503040201060303" pitchFamily="2" charset="0"/>
                <a:cs typeface="Red Hat Text" panose="02010503040201060303" pitchFamily="2" charset="0"/>
              </a:rPr>
              <a:t>Otwieramy min. 6 -7 </a:t>
            </a:r>
            <a:r>
              <a:rPr lang="pl-PL" sz="4000" b="1" dirty="0">
                <a:solidFill>
                  <a:srgbClr val="ED7D31"/>
                </a:solidFill>
                <a:latin typeface="Aptos" panose="020B0004020202020204" pitchFamily="34" charset="0"/>
                <a:ea typeface="Red Hat Text" panose="02010503040201060303" pitchFamily="2" charset="0"/>
                <a:cs typeface="Red Hat Text" panose="02010503040201060303" pitchFamily="2" charset="0"/>
              </a:rPr>
              <a:t>lokali rocznie</a:t>
            </a:r>
          </a:p>
          <a:p>
            <a:endParaRPr lang="pl-PL" sz="4000" b="1" dirty="0">
              <a:solidFill>
                <a:srgbClr val="ED7D31"/>
              </a:solidFill>
              <a:latin typeface="Aptos" panose="020B0004020202020204" pitchFamily="34" charset="0"/>
              <a:ea typeface="Red Hat Text" panose="02010503040201060303" pitchFamily="2" charset="0"/>
              <a:cs typeface="Red Hat Text" panose="02010503040201060303" pitchFamily="2" charset="0"/>
            </a:endParaRPr>
          </a:p>
          <a:p>
            <a:endParaRPr lang="pl-PL" sz="4000" b="1" dirty="0">
              <a:solidFill>
                <a:srgbClr val="ED7D31"/>
              </a:solidFill>
              <a:latin typeface="Aptos" panose="020B0004020202020204" pitchFamily="34" charset="0"/>
              <a:ea typeface="Red Hat Text" panose="02010503040201060303" pitchFamily="2" charset="0"/>
              <a:cs typeface="Red Hat Text" panose="02010503040201060303" pitchFamily="2" charset="0"/>
            </a:endParaRPr>
          </a:p>
        </p:txBody>
      </p:sp>
      <p:sp>
        <p:nvSpPr>
          <p:cNvPr id="35" name="Rectangle 1">
            <a:extLst>
              <a:ext uri="{FF2B5EF4-FFF2-40B4-BE49-F238E27FC236}">
                <a16:creationId xmlns:a16="http://schemas.microsoft.com/office/drawing/2014/main" id="{C6240DFD-C6DD-6109-1C45-A1F7FECA7C73}"/>
              </a:ext>
            </a:extLst>
          </p:cNvPr>
          <p:cNvSpPr>
            <a:spLocks noChangeArrowheads="1"/>
          </p:cNvSpPr>
          <p:nvPr/>
        </p:nvSpPr>
        <p:spPr bwMode="auto">
          <a:xfrm>
            <a:off x="1143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36" name="Rectangle 2">
            <a:extLst>
              <a:ext uri="{FF2B5EF4-FFF2-40B4-BE49-F238E27FC236}">
                <a16:creationId xmlns:a16="http://schemas.microsoft.com/office/drawing/2014/main" id="{52F1B09A-3BD1-C5DD-1767-CFFB6DBA66F5}"/>
              </a:ext>
            </a:extLst>
          </p:cNvPr>
          <p:cNvSpPr>
            <a:spLocks noChangeArrowheads="1"/>
          </p:cNvSpPr>
          <p:nvPr/>
        </p:nvSpPr>
        <p:spPr bwMode="auto">
          <a:xfrm>
            <a:off x="1295401"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2" name="pole tekstowe 1">
            <a:extLst>
              <a:ext uri="{FF2B5EF4-FFF2-40B4-BE49-F238E27FC236}">
                <a16:creationId xmlns:a16="http://schemas.microsoft.com/office/drawing/2014/main" id="{F560D46A-6757-E07F-2C1F-A5B1077B2085}"/>
              </a:ext>
            </a:extLst>
          </p:cNvPr>
          <p:cNvSpPr txBox="1"/>
          <p:nvPr/>
        </p:nvSpPr>
        <p:spPr>
          <a:xfrm>
            <a:off x="497579" y="569603"/>
            <a:ext cx="7494658"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Rośniemy w siłę!</a:t>
            </a:r>
          </a:p>
        </p:txBody>
      </p:sp>
      <p:pic>
        <p:nvPicPr>
          <p:cNvPr id="4" name="Obraz 3">
            <a:extLst>
              <a:ext uri="{FF2B5EF4-FFF2-40B4-BE49-F238E27FC236}">
                <a16:creationId xmlns:a16="http://schemas.microsoft.com/office/drawing/2014/main" id="{AEDDBB83-EDC4-D0B9-9292-A04940653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6" name="Prostokąt: zaokrąglone rogi 5">
            <a:extLst>
              <a:ext uri="{FF2B5EF4-FFF2-40B4-BE49-F238E27FC236}">
                <a16:creationId xmlns:a16="http://schemas.microsoft.com/office/drawing/2014/main" id="{699D70AC-0E06-2BA6-E5DE-E3C9D49180A2}"/>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descr="Obraz zawierający butelka, meble, stół, Lokal serwujący alkohol&#10;&#10;Opis wygenerowany automatycznie">
            <a:extLst>
              <a:ext uri="{FF2B5EF4-FFF2-40B4-BE49-F238E27FC236}">
                <a16:creationId xmlns:a16="http://schemas.microsoft.com/office/drawing/2014/main" id="{60D43C71-6C70-729E-2D46-D7BB9DB82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21" y="2097915"/>
            <a:ext cx="5261810" cy="3507540"/>
          </a:xfrm>
          <a:prstGeom prst="roundRect">
            <a:avLst>
              <a:gd name="adj" fmla="val 7405"/>
            </a:avLst>
          </a:prstGeom>
        </p:spPr>
      </p:pic>
    </p:spTree>
    <p:extLst>
      <p:ext uri="{BB962C8B-B14F-4D97-AF65-F5344CB8AC3E}">
        <p14:creationId xmlns:p14="http://schemas.microsoft.com/office/powerpoint/2010/main" val="3197126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D6EB8-2B1E-BF86-25D0-BA88E39A0B05}"/>
            </a:ext>
          </a:extLst>
        </p:cNvPr>
        <p:cNvGrpSpPr/>
        <p:nvPr/>
      </p:nvGrpSpPr>
      <p:grpSpPr>
        <a:xfrm>
          <a:off x="0" y="0"/>
          <a:ext cx="0" cy="0"/>
          <a:chOff x="0" y="0"/>
          <a:chExt cx="0" cy="0"/>
        </a:xfrm>
      </p:grpSpPr>
      <p:sp>
        <p:nvSpPr>
          <p:cNvPr id="35" name="Rectangle 1">
            <a:extLst>
              <a:ext uri="{FF2B5EF4-FFF2-40B4-BE49-F238E27FC236}">
                <a16:creationId xmlns:a16="http://schemas.microsoft.com/office/drawing/2014/main" id="{8A2239B2-4475-765E-01B0-9BAD57F76A47}"/>
              </a:ext>
            </a:extLst>
          </p:cNvPr>
          <p:cNvSpPr>
            <a:spLocks noChangeArrowheads="1"/>
          </p:cNvSpPr>
          <p:nvPr/>
        </p:nvSpPr>
        <p:spPr bwMode="auto">
          <a:xfrm>
            <a:off x="1143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5" name="Obraz 4">
            <a:extLst>
              <a:ext uri="{FF2B5EF4-FFF2-40B4-BE49-F238E27FC236}">
                <a16:creationId xmlns:a16="http://schemas.microsoft.com/office/drawing/2014/main" id="{59E7C2EE-B67A-D64E-82D8-67F417B8C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6601" y="430022"/>
            <a:ext cx="1630170" cy="320269"/>
          </a:xfrm>
          <a:prstGeom prst="rect">
            <a:avLst/>
          </a:prstGeom>
        </p:spPr>
      </p:pic>
      <p:sp>
        <p:nvSpPr>
          <p:cNvPr id="6" name="Prostokąt: zaokrąglone rogi 5">
            <a:extLst>
              <a:ext uri="{FF2B5EF4-FFF2-40B4-BE49-F238E27FC236}">
                <a16:creationId xmlns:a16="http://schemas.microsoft.com/office/drawing/2014/main" id="{B84F0D0D-1836-43A2-3106-25C1D7E082CB}"/>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76092397-86A9-AC26-8031-4420ACF90559}"/>
              </a:ext>
            </a:extLst>
          </p:cNvPr>
          <p:cNvSpPr txBox="1"/>
          <p:nvPr/>
        </p:nvSpPr>
        <p:spPr>
          <a:xfrm>
            <a:off x="497579" y="441962"/>
            <a:ext cx="5866645" cy="584775"/>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Otwarcia: lata 2024-2025</a:t>
            </a:r>
            <a:endParaRPr lang="pl-PL" sz="32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8" name="Prostokąt: zaokrąglone rogi 7">
            <a:extLst>
              <a:ext uri="{FF2B5EF4-FFF2-40B4-BE49-F238E27FC236}">
                <a16:creationId xmlns:a16="http://schemas.microsoft.com/office/drawing/2014/main" id="{BD67D19D-3F20-6B2F-995F-7FFD3966AA51}"/>
              </a:ext>
            </a:extLst>
          </p:cNvPr>
          <p:cNvSpPr/>
          <p:nvPr/>
        </p:nvSpPr>
        <p:spPr>
          <a:xfrm>
            <a:off x="614322" y="1646821"/>
            <a:ext cx="1476538" cy="1321580"/>
          </a:xfrm>
          <a:prstGeom prst="roundRect">
            <a:avLst>
              <a:gd name="adj" fmla="val 7842"/>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a:extLst>
              <a:ext uri="{FF2B5EF4-FFF2-40B4-BE49-F238E27FC236}">
                <a16:creationId xmlns:a16="http://schemas.microsoft.com/office/drawing/2014/main" id="{0D9AE479-B579-8DA7-BE86-E0547F0AC8FB}"/>
              </a:ext>
            </a:extLst>
          </p:cNvPr>
          <p:cNvSpPr txBox="1"/>
          <p:nvPr/>
        </p:nvSpPr>
        <p:spPr>
          <a:xfrm>
            <a:off x="961877" y="1824660"/>
            <a:ext cx="903990" cy="307777"/>
          </a:xfrm>
          <a:prstGeom prst="rect">
            <a:avLst/>
          </a:prstGeom>
          <a:noFill/>
        </p:spPr>
        <p:txBody>
          <a:bodyPr wrap="square" rtlCol="0">
            <a:spAutoFit/>
          </a:bodyPr>
          <a:lstStyle/>
          <a:p>
            <a:r>
              <a:rPr lang="pl-PL" sz="1400" spc="600"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2024</a:t>
            </a:r>
          </a:p>
        </p:txBody>
      </p:sp>
      <p:sp>
        <p:nvSpPr>
          <p:cNvPr id="10" name="pole tekstowe 9">
            <a:extLst>
              <a:ext uri="{FF2B5EF4-FFF2-40B4-BE49-F238E27FC236}">
                <a16:creationId xmlns:a16="http://schemas.microsoft.com/office/drawing/2014/main" id="{FB1D9D71-9244-C249-771C-56E903D358BA}"/>
              </a:ext>
            </a:extLst>
          </p:cNvPr>
          <p:cNvSpPr txBox="1"/>
          <p:nvPr/>
        </p:nvSpPr>
        <p:spPr>
          <a:xfrm>
            <a:off x="735983" y="2089561"/>
            <a:ext cx="1233215" cy="646331"/>
          </a:xfrm>
          <a:prstGeom prst="rect">
            <a:avLst/>
          </a:prstGeom>
          <a:noFill/>
        </p:spPr>
        <p:txBody>
          <a:bodyPr wrap="square" rtlCol="0">
            <a:spAutoFit/>
          </a:bodyPr>
          <a:lstStyle/>
          <a:p>
            <a:pPr algn="ctr"/>
            <a:r>
              <a:rPr lang="pl-PL" sz="1200" b="1"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Otwarcie </a:t>
            </a:r>
            <a:r>
              <a:rPr lang="pl-PL" sz="2400" b="1"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10</a:t>
            </a:r>
            <a:r>
              <a:rPr lang="pl-PL" sz="1400" b="1"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 </a:t>
            </a:r>
            <a:r>
              <a:rPr lang="pl-PL" sz="1200" b="1"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nowych lokali</a:t>
            </a:r>
            <a:endParaRPr lang="pl-PL" sz="1200"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11" name="pole tekstowe 10">
            <a:extLst>
              <a:ext uri="{FF2B5EF4-FFF2-40B4-BE49-F238E27FC236}">
                <a16:creationId xmlns:a16="http://schemas.microsoft.com/office/drawing/2014/main" id="{22EBE498-D6DE-3F26-D9C5-F3D814915313}"/>
              </a:ext>
            </a:extLst>
          </p:cNvPr>
          <p:cNvSpPr txBox="1"/>
          <p:nvPr/>
        </p:nvSpPr>
        <p:spPr>
          <a:xfrm>
            <a:off x="497579" y="1087773"/>
            <a:ext cx="8441884" cy="369332"/>
          </a:xfrm>
          <a:prstGeom prst="rect">
            <a:avLst/>
          </a:prstGeom>
          <a:noFill/>
        </p:spPr>
        <p:txBody>
          <a:bodyPr wrap="square" rtlCol="0">
            <a:spAutoFit/>
          </a:bodyPr>
          <a:lstStyle/>
          <a:p>
            <a:r>
              <a:rPr lang="pl-PL" dirty="0">
                <a:solidFill>
                  <a:srgbClr val="EE771A"/>
                </a:solidFill>
                <a:latin typeface="Aptos" panose="020B0004020202020204" pitchFamily="34" charset="0"/>
                <a:ea typeface="Red Hat Text Medium" panose="02010503040201060303" pitchFamily="2" charset="0"/>
                <a:cs typeface="Red Hat Text Medium" panose="02010503040201060303" pitchFamily="2" charset="0"/>
              </a:rPr>
              <a:t>CEL BIZNESOWY: CO NAJMNIEJ </a:t>
            </a:r>
            <a:r>
              <a:rPr lang="pl-PL" b="1" dirty="0">
                <a:solidFill>
                  <a:srgbClr val="EE771A"/>
                </a:solidFill>
                <a:latin typeface="Aptos" panose="020B0004020202020204" pitchFamily="34" charset="0"/>
                <a:ea typeface="Red Hat Text Medium" panose="02010503040201060303" pitchFamily="2" charset="0"/>
                <a:cs typeface="Red Hat Text Medium" panose="02010503040201060303" pitchFamily="2" charset="0"/>
              </a:rPr>
              <a:t>6-7</a:t>
            </a:r>
            <a:r>
              <a:rPr lang="pl-PL" dirty="0">
                <a:solidFill>
                  <a:srgbClr val="EE771A"/>
                </a:solidFill>
                <a:latin typeface="Aptos" panose="020B0004020202020204" pitchFamily="34" charset="0"/>
                <a:ea typeface="Red Hat Text Medium" panose="02010503040201060303" pitchFamily="2" charset="0"/>
                <a:cs typeface="Red Hat Text Medium" panose="02010503040201060303" pitchFamily="2" charset="0"/>
              </a:rPr>
              <a:t> LOKALI ROCZNIE</a:t>
            </a:r>
            <a:endParaRPr lang="en-US" dirty="0">
              <a:solidFill>
                <a:srgbClr val="EE771A"/>
              </a:solidFill>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12" name="Prostokąt: zaokrąglone rogi 11">
            <a:extLst>
              <a:ext uri="{FF2B5EF4-FFF2-40B4-BE49-F238E27FC236}">
                <a16:creationId xmlns:a16="http://schemas.microsoft.com/office/drawing/2014/main" id="{19A64049-D62C-F25D-7635-B98D6793EE21}"/>
              </a:ext>
            </a:extLst>
          </p:cNvPr>
          <p:cNvSpPr/>
          <p:nvPr/>
        </p:nvSpPr>
        <p:spPr>
          <a:xfrm>
            <a:off x="614322" y="4851968"/>
            <a:ext cx="1476538" cy="1321580"/>
          </a:xfrm>
          <a:prstGeom prst="roundRect">
            <a:avLst>
              <a:gd name="adj" fmla="val 7842"/>
            </a:avLst>
          </a:prstGeom>
          <a:gradFill flip="none" rotWithShape="1">
            <a:gsLst>
              <a:gs pos="0">
                <a:srgbClr val="ED7D31"/>
              </a:gs>
              <a:gs pos="100000">
                <a:srgbClr val="D1232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a:extLst>
              <a:ext uri="{FF2B5EF4-FFF2-40B4-BE49-F238E27FC236}">
                <a16:creationId xmlns:a16="http://schemas.microsoft.com/office/drawing/2014/main" id="{B7D4B496-8244-D0E6-35EB-A5253FBC7B5B}"/>
              </a:ext>
            </a:extLst>
          </p:cNvPr>
          <p:cNvSpPr txBox="1"/>
          <p:nvPr/>
        </p:nvSpPr>
        <p:spPr>
          <a:xfrm>
            <a:off x="961877" y="5029807"/>
            <a:ext cx="903990" cy="307777"/>
          </a:xfrm>
          <a:prstGeom prst="rect">
            <a:avLst/>
          </a:prstGeom>
          <a:noFill/>
        </p:spPr>
        <p:txBody>
          <a:bodyPr wrap="square" rtlCol="0">
            <a:spAutoFit/>
          </a:bodyPr>
          <a:lstStyle/>
          <a:p>
            <a:r>
              <a:rPr lang="pl-PL" sz="1400" spc="600"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2025</a:t>
            </a:r>
          </a:p>
        </p:txBody>
      </p:sp>
      <p:sp>
        <p:nvSpPr>
          <p:cNvPr id="14" name="pole tekstowe 13">
            <a:extLst>
              <a:ext uri="{FF2B5EF4-FFF2-40B4-BE49-F238E27FC236}">
                <a16:creationId xmlns:a16="http://schemas.microsoft.com/office/drawing/2014/main" id="{BF189D93-98E1-527B-2F58-C3DF9EC1C6AC}"/>
              </a:ext>
            </a:extLst>
          </p:cNvPr>
          <p:cNvSpPr txBox="1"/>
          <p:nvPr/>
        </p:nvSpPr>
        <p:spPr>
          <a:xfrm>
            <a:off x="735983" y="5294708"/>
            <a:ext cx="1233215" cy="646331"/>
          </a:xfrm>
          <a:prstGeom prst="rect">
            <a:avLst/>
          </a:prstGeom>
          <a:noFill/>
        </p:spPr>
        <p:txBody>
          <a:bodyPr wrap="square" rtlCol="0">
            <a:spAutoFit/>
          </a:bodyPr>
          <a:lstStyle/>
          <a:p>
            <a:pPr algn="ctr"/>
            <a:r>
              <a:rPr lang="pl-PL" sz="1200" b="1"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Otwarcie </a:t>
            </a:r>
            <a:r>
              <a:rPr lang="pl-PL" sz="2400" b="1"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11</a:t>
            </a:r>
            <a:r>
              <a:rPr lang="pl-PL" sz="1200" b="1"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 nowych lokali</a:t>
            </a:r>
            <a:endParaRPr lang="pl-PL" sz="1200"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endParaRPr>
          </a:p>
        </p:txBody>
      </p:sp>
      <p:pic>
        <p:nvPicPr>
          <p:cNvPr id="16" name="Obraz 15" descr="Obraz zawierający Grafika, symbol, czarne, design&#10;&#10;Opis wygenerowany automatycznie">
            <a:extLst>
              <a:ext uri="{FF2B5EF4-FFF2-40B4-BE49-F238E27FC236}">
                <a16:creationId xmlns:a16="http://schemas.microsoft.com/office/drawing/2014/main" id="{86119323-2BEE-FB6C-1F22-6A8BB600C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13" y="1381056"/>
            <a:ext cx="751381" cy="751381"/>
          </a:xfrm>
          <a:prstGeom prst="rect">
            <a:avLst/>
          </a:prstGeom>
        </p:spPr>
      </p:pic>
      <p:pic>
        <p:nvPicPr>
          <p:cNvPr id="17" name="Obraz 16" descr="Obraz zawierający Czcionka, Grafika, projekt graficzny, logo&#10;&#10;Opis wygenerowany automatycznie">
            <a:extLst>
              <a:ext uri="{FF2B5EF4-FFF2-40B4-BE49-F238E27FC236}">
                <a16:creationId xmlns:a16="http://schemas.microsoft.com/office/drawing/2014/main" id="{E1A4F46E-6A69-68DA-CE89-460F7E278C5F}"/>
              </a:ext>
            </a:extLst>
          </p:cNvPr>
          <p:cNvPicPr>
            <a:picLocks noChangeAspect="1"/>
          </p:cNvPicPr>
          <p:nvPr/>
        </p:nvPicPr>
        <p:blipFill rotWithShape="1">
          <a:blip r:embed="rId4">
            <a:extLst>
              <a:ext uri="{28A0092B-C50C-407E-A947-70E740481C1C}">
                <a14:useLocalDpi xmlns:a14="http://schemas.microsoft.com/office/drawing/2010/main" val="0"/>
              </a:ext>
            </a:extLst>
          </a:blip>
          <a:srcRect t="27902" b="33411"/>
          <a:stretch/>
        </p:blipFill>
        <p:spPr>
          <a:xfrm>
            <a:off x="2513396" y="1601830"/>
            <a:ext cx="1381583" cy="483405"/>
          </a:xfrm>
          <a:prstGeom prst="rect">
            <a:avLst/>
          </a:prstGeom>
        </p:spPr>
      </p:pic>
      <p:pic>
        <p:nvPicPr>
          <p:cNvPr id="18" name="Obraz 17">
            <a:extLst>
              <a:ext uri="{FF2B5EF4-FFF2-40B4-BE49-F238E27FC236}">
                <a16:creationId xmlns:a16="http://schemas.microsoft.com/office/drawing/2014/main" id="{DE553396-4FA4-E644-D692-E959486EC20C}"/>
              </a:ext>
            </a:extLst>
          </p:cNvPr>
          <p:cNvPicPr>
            <a:picLocks noChangeAspect="1"/>
          </p:cNvPicPr>
          <p:nvPr/>
        </p:nvPicPr>
        <p:blipFill>
          <a:blip r:embed="rId5"/>
          <a:stretch>
            <a:fillRect/>
          </a:stretch>
        </p:blipFill>
        <p:spPr>
          <a:xfrm>
            <a:off x="4786564" y="1531602"/>
            <a:ext cx="791118" cy="438823"/>
          </a:xfrm>
          <a:prstGeom prst="rect">
            <a:avLst/>
          </a:prstGeom>
        </p:spPr>
      </p:pic>
      <p:grpSp>
        <p:nvGrpSpPr>
          <p:cNvPr id="22" name="Grupa 21">
            <a:extLst>
              <a:ext uri="{FF2B5EF4-FFF2-40B4-BE49-F238E27FC236}">
                <a16:creationId xmlns:a16="http://schemas.microsoft.com/office/drawing/2014/main" id="{2F2F5357-5CD2-6CCB-66D2-77B770E435DB}"/>
              </a:ext>
            </a:extLst>
          </p:cNvPr>
          <p:cNvGrpSpPr/>
          <p:nvPr/>
        </p:nvGrpSpPr>
        <p:grpSpPr>
          <a:xfrm>
            <a:off x="2989984" y="2132437"/>
            <a:ext cx="428405" cy="428405"/>
            <a:chOff x="3430901" y="2185248"/>
            <a:chExt cx="428405" cy="428405"/>
          </a:xfrm>
        </p:grpSpPr>
        <p:sp>
          <p:nvSpPr>
            <p:cNvPr id="21" name="Owal 20">
              <a:extLst>
                <a:ext uri="{FF2B5EF4-FFF2-40B4-BE49-F238E27FC236}">
                  <a16:creationId xmlns:a16="http://schemas.microsoft.com/office/drawing/2014/main" id="{753E90A4-B967-EACC-D5FE-9B9B71CF5ACC}"/>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AEDDADB0-7066-2DED-56E8-E56A5048634D}"/>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2</a:t>
              </a:r>
            </a:p>
          </p:txBody>
        </p:sp>
      </p:grpSp>
      <p:grpSp>
        <p:nvGrpSpPr>
          <p:cNvPr id="23" name="Grupa 22">
            <a:extLst>
              <a:ext uri="{FF2B5EF4-FFF2-40B4-BE49-F238E27FC236}">
                <a16:creationId xmlns:a16="http://schemas.microsoft.com/office/drawing/2014/main" id="{6AEF6928-D704-E242-36A6-5286665F9EB8}"/>
              </a:ext>
            </a:extLst>
          </p:cNvPr>
          <p:cNvGrpSpPr/>
          <p:nvPr/>
        </p:nvGrpSpPr>
        <p:grpSpPr>
          <a:xfrm>
            <a:off x="4950330" y="2132437"/>
            <a:ext cx="428405" cy="428405"/>
            <a:chOff x="3430901" y="2185248"/>
            <a:chExt cx="428405" cy="428405"/>
          </a:xfrm>
        </p:grpSpPr>
        <p:sp>
          <p:nvSpPr>
            <p:cNvPr id="24" name="Owal 23">
              <a:extLst>
                <a:ext uri="{FF2B5EF4-FFF2-40B4-BE49-F238E27FC236}">
                  <a16:creationId xmlns:a16="http://schemas.microsoft.com/office/drawing/2014/main" id="{BBFDF3BA-601C-81D0-57E8-CF7CA2DAC83E}"/>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ole tekstowe 24">
              <a:extLst>
                <a:ext uri="{FF2B5EF4-FFF2-40B4-BE49-F238E27FC236}">
                  <a16:creationId xmlns:a16="http://schemas.microsoft.com/office/drawing/2014/main" id="{D3A9029E-9D0A-0BB6-5A36-6372BBEBE640}"/>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a:t>
              </a:r>
            </a:p>
          </p:txBody>
        </p:sp>
      </p:grpSp>
      <p:grpSp>
        <p:nvGrpSpPr>
          <p:cNvPr id="26" name="Grupa 25">
            <a:extLst>
              <a:ext uri="{FF2B5EF4-FFF2-40B4-BE49-F238E27FC236}">
                <a16:creationId xmlns:a16="http://schemas.microsoft.com/office/drawing/2014/main" id="{AAD592C9-ED51-1F97-2F32-1560C7D18FC2}"/>
              </a:ext>
            </a:extLst>
          </p:cNvPr>
          <p:cNvGrpSpPr/>
          <p:nvPr/>
        </p:nvGrpSpPr>
        <p:grpSpPr>
          <a:xfrm>
            <a:off x="6692652" y="2132437"/>
            <a:ext cx="428405" cy="428405"/>
            <a:chOff x="3430901" y="2185248"/>
            <a:chExt cx="428405" cy="428405"/>
          </a:xfrm>
        </p:grpSpPr>
        <p:sp>
          <p:nvSpPr>
            <p:cNvPr id="27" name="Owal 26">
              <a:extLst>
                <a:ext uri="{FF2B5EF4-FFF2-40B4-BE49-F238E27FC236}">
                  <a16:creationId xmlns:a16="http://schemas.microsoft.com/office/drawing/2014/main" id="{A5B5959B-E4AD-CACA-CA37-4072B4512800}"/>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pole tekstowe 27">
              <a:extLst>
                <a:ext uri="{FF2B5EF4-FFF2-40B4-BE49-F238E27FC236}">
                  <a16:creationId xmlns:a16="http://schemas.microsoft.com/office/drawing/2014/main" id="{725B59AE-4102-8B1E-476E-A9384900772D}"/>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a:t>
              </a:r>
            </a:p>
          </p:txBody>
        </p:sp>
      </p:grpSp>
      <p:grpSp>
        <p:nvGrpSpPr>
          <p:cNvPr id="29" name="Grupa 28">
            <a:extLst>
              <a:ext uri="{FF2B5EF4-FFF2-40B4-BE49-F238E27FC236}">
                <a16:creationId xmlns:a16="http://schemas.microsoft.com/office/drawing/2014/main" id="{262C66F1-2C8C-6DEB-4849-33CBAAC1AF07}"/>
              </a:ext>
            </a:extLst>
          </p:cNvPr>
          <p:cNvGrpSpPr/>
          <p:nvPr/>
        </p:nvGrpSpPr>
        <p:grpSpPr>
          <a:xfrm>
            <a:off x="8606327" y="2132437"/>
            <a:ext cx="428405" cy="428405"/>
            <a:chOff x="3430901" y="2185248"/>
            <a:chExt cx="428405" cy="428405"/>
          </a:xfrm>
        </p:grpSpPr>
        <p:sp>
          <p:nvSpPr>
            <p:cNvPr id="30" name="Owal 29">
              <a:extLst>
                <a:ext uri="{FF2B5EF4-FFF2-40B4-BE49-F238E27FC236}">
                  <a16:creationId xmlns:a16="http://schemas.microsoft.com/office/drawing/2014/main" id="{DEE94E8F-7E56-72D5-BF8C-BBC958F420AD}"/>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ole tekstowe 30">
              <a:extLst>
                <a:ext uri="{FF2B5EF4-FFF2-40B4-BE49-F238E27FC236}">
                  <a16:creationId xmlns:a16="http://schemas.microsoft.com/office/drawing/2014/main" id="{19BCBB4C-729B-ABE9-E6DB-A54A458138F4}"/>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5</a:t>
              </a:r>
            </a:p>
          </p:txBody>
        </p:sp>
      </p:grpSp>
      <p:grpSp>
        <p:nvGrpSpPr>
          <p:cNvPr id="32" name="Grupa 31">
            <a:extLst>
              <a:ext uri="{FF2B5EF4-FFF2-40B4-BE49-F238E27FC236}">
                <a16:creationId xmlns:a16="http://schemas.microsoft.com/office/drawing/2014/main" id="{CCC85341-9422-F5FE-7B27-0506209AD57B}"/>
              </a:ext>
            </a:extLst>
          </p:cNvPr>
          <p:cNvGrpSpPr/>
          <p:nvPr/>
        </p:nvGrpSpPr>
        <p:grpSpPr>
          <a:xfrm>
            <a:off x="10348046" y="2132437"/>
            <a:ext cx="428405" cy="428405"/>
            <a:chOff x="3430901" y="2185248"/>
            <a:chExt cx="428405" cy="428405"/>
          </a:xfrm>
        </p:grpSpPr>
        <p:sp>
          <p:nvSpPr>
            <p:cNvPr id="33" name="Owal 32">
              <a:extLst>
                <a:ext uri="{FF2B5EF4-FFF2-40B4-BE49-F238E27FC236}">
                  <a16:creationId xmlns:a16="http://schemas.microsoft.com/office/drawing/2014/main" id="{D3242612-F151-EA9D-D7CB-FEF489801256}"/>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pole tekstowe 33">
              <a:extLst>
                <a:ext uri="{FF2B5EF4-FFF2-40B4-BE49-F238E27FC236}">
                  <a16:creationId xmlns:a16="http://schemas.microsoft.com/office/drawing/2014/main" id="{8A78EA3E-3016-23BB-797F-7D5482FC8694}"/>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a:t>
              </a:r>
            </a:p>
          </p:txBody>
        </p:sp>
      </p:grpSp>
      <p:sp>
        <p:nvSpPr>
          <p:cNvPr id="36" name="pole tekstowe 35">
            <a:extLst>
              <a:ext uri="{FF2B5EF4-FFF2-40B4-BE49-F238E27FC236}">
                <a16:creationId xmlns:a16="http://schemas.microsoft.com/office/drawing/2014/main" id="{2F0DF1A2-8A7F-23EB-A847-8C2C2C532F3A}"/>
              </a:ext>
            </a:extLst>
          </p:cNvPr>
          <p:cNvSpPr txBox="1"/>
          <p:nvPr/>
        </p:nvSpPr>
        <p:spPr>
          <a:xfrm>
            <a:off x="2271090" y="2674336"/>
            <a:ext cx="1867109" cy="307777"/>
          </a:xfrm>
          <a:prstGeom prst="rect">
            <a:avLst/>
          </a:prstGeom>
          <a:noFill/>
        </p:spPr>
        <p:txBody>
          <a:bodyPr wrap="square" rtlCol="0">
            <a:spAutoFit/>
          </a:bodyPr>
          <a:lstStyle/>
          <a:p>
            <a:pPr algn="ctr"/>
            <a:r>
              <a:rPr lang="pl-PL" sz="1400" b="1" dirty="0" err="1">
                <a:latin typeface="Aptos" panose="020B0004020202020204" pitchFamily="34" charset="0"/>
                <a:ea typeface="Red Hat Text Medium" panose="02010503040201060303" pitchFamily="2" charset="0"/>
                <a:cs typeface="Red Hat Text Medium" panose="02010503040201060303" pitchFamily="2" charset="0"/>
              </a:rPr>
              <a:t>Chicas</a:t>
            </a:r>
            <a:r>
              <a:rPr lang="pl-PL" sz="1400" b="1" dirty="0">
                <a:latin typeface="Aptos" panose="020B0004020202020204" pitchFamily="34" charset="0"/>
                <a:ea typeface="Red Hat Text Medium" panose="02010503040201060303" pitchFamily="2" charset="0"/>
                <a:cs typeface="Red Hat Text Medium" panose="02010503040201060303" pitchFamily="2" charset="0"/>
              </a:rPr>
              <a:t> &amp; </a:t>
            </a:r>
            <a:r>
              <a:rPr lang="pl-PL" sz="1400" b="1" dirty="0" err="1">
                <a:latin typeface="Aptos" panose="020B0004020202020204" pitchFamily="34" charset="0"/>
                <a:ea typeface="Red Hat Text Medium" panose="02010503040201060303" pitchFamily="2" charset="0"/>
                <a:cs typeface="Red Hat Text Medium" panose="02010503040201060303" pitchFamily="2" charset="0"/>
              </a:rPr>
              <a:t>Gorillas</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37" name="pole tekstowe 36">
            <a:extLst>
              <a:ext uri="{FF2B5EF4-FFF2-40B4-BE49-F238E27FC236}">
                <a16:creationId xmlns:a16="http://schemas.microsoft.com/office/drawing/2014/main" id="{CD305FC8-670C-ED06-4796-57F2EFE03D06}"/>
              </a:ext>
            </a:extLst>
          </p:cNvPr>
          <p:cNvSpPr txBox="1"/>
          <p:nvPr/>
        </p:nvSpPr>
        <p:spPr>
          <a:xfrm>
            <a:off x="2341238" y="2968401"/>
            <a:ext cx="1676949" cy="430887"/>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Lokale własne w Krakowie i Katowicach</a:t>
            </a:r>
          </a:p>
        </p:txBody>
      </p:sp>
      <p:sp>
        <p:nvSpPr>
          <p:cNvPr id="38" name="pole tekstowe 37">
            <a:extLst>
              <a:ext uri="{FF2B5EF4-FFF2-40B4-BE49-F238E27FC236}">
                <a16:creationId xmlns:a16="http://schemas.microsoft.com/office/drawing/2014/main" id="{E173AE0A-749E-D7B9-6DBD-6CFD057AD910}"/>
              </a:ext>
            </a:extLst>
          </p:cNvPr>
          <p:cNvSpPr txBox="1"/>
          <p:nvPr/>
        </p:nvSpPr>
        <p:spPr>
          <a:xfrm>
            <a:off x="4243440" y="2674336"/>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PIZZANOVA</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39" name="pole tekstowe 38">
            <a:extLst>
              <a:ext uri="{FF2B5EF4-FFF2-40B4-BE49-F238E27FC236}">
                <a16:creationId xmlns:a16="http://schemas.microsoft.com/office/drawing/2014/main" id="{23C62BCD-3DF8-E20E-9960-7E4B8E506D45}"/>
              </a:ext>
            </a:extLst>
          </p:cNvPr>
          <p:cNvSpPr txBox="1"/>
          <p:nvPr/>
        </p:nvSpPr>
        <p:spPr>
          <a:xfrm>
            <a:off x="4469462" y="2968401"/>
            <a:ext cx="1390140" cy="430887"/>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Lokal franczyzowy w Łodzi</a:t>
            </a:r>
          </a:p>
        </p:txBody>
      </p:sp>
      <p:sp>
        <p:nvSpPr>
          <p:cNvPr id="40" name="pole tekstowe 39">
            <a:extLst>
              <a:ext uri="{FF2B5EF4-FFF2-40B4-BE49-F238E27FC236}">
                <a16:creationId xmlns:a16="http://schemas.microsoft.com/office/drawing/2014/main" id="{6E685E98-7C56-1A21-0B0B-7A32B5C64396}"/>
              </a:ext>
            </a:extLst>
          </p:cNvPr>
          <p:cNvSpPr txBox="1"/>
          <p:nvPr/>
        </p:nvSpPr>
        <p:spPr>
          <a:xfrm>
            <a:off x="5955665" y="2674336"/>
            <a:ext cx="1867109" cy="307777"/>
          </a:xfrm>
          <a:prstGeom prst="rect">
            <a:avLst/>
          </a:prstGeom>
          <a:noFill/>
        </p:spPr>
        <p:txBody>
          <a:bodyPr wrap="square" rtlCol="0">
            <a:spAutoFit/>
          </a:bodyPr>
          <a:lstStyle/>
          <a:p>
            <a:pPr algn="ctr"/>
            <a:r>
              <a:rPr lang="pl-PL" sz="1400" b="1" dirty="0" err="1">
                <a:latin typeface="Aptos" panose="020B0004020202020204" pitchFamily="34" charset="0"/>
                <a:ea typeface="Red Hat Text Medium" panose="02010503040201060303" pitchFamily="2" charset="0"/>
                <a:cs typeface="Red Hat Text Medium" panose="02010503040201060303" pitchFamily="2" charset="0"/>
              </a:rPr>
              <a:t>Pankejk</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41" name="pole tekstowe 40">
            <a:extLst>
              <a:ext uri="{FF2B5EF4-FFF2-40B4-BE49-F238E27FC236}">
                <a16:creationId xmlns:a16="http://schemas.microsoft.com/office/drawing/2014/main" id="{CF681761-96A1-1C9B-D173-1CB633CC31AA}"/>
              </a:ext>
            </a:extLst>
          </p:cNvPr>
          <p:cNvSpPr txBox="1"/>
          <p:nvPr/>
        </p:nvSpPr>
        <p:spPr>
          <a:xfrm>
            <a:off x="6207596" y="2968401"/>
            <a:ext cx="1390140" cy="430887"/>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Lokal własny </a:t>
            </a:r>
            <a:br>
              <a:rPr lang="pl-PL" sz="1100" dirty="0">
                <a:latin typeface="Aptos" panose="020B0004020202020204" pitchFamily="34" charset="0"/>
                <a:ea typeface="Red Hat Text Medium" panose="02010503040201060303" pitchFamily="2" charset="0"/>
                <a:cs typeface="Red Hat Text Medium" panose="02010503040201060303" pitchFamily="2" charset="0"/>
              </a:rPr>
            </a:br>
            <a:r>
              <a:rPr lang="pl-PL" sz="1100" dirty="0">
                <a:latin typeface="Aptos" panose="020B0004020202020204" pitchFamily="34" charset="0"/>
                <a:ea typeface="Red Hat Text Medium" panose="02010503040201060303" pitchFamily="2" charset="0"/>
                <a:cs typeface="Red Hat Text Medium" panose="02010503040201060303" pitchFamily="2" charset="0"/>
              </a:rPr>
              <a:t>w Krakowie</a:t>
            </a:r>
          </a:p>
        </p:txBody>
      </p:sp>
      <p:sp>
        <p:nvSpPr>
          <p:cNvPr id="42" name="pole tekstowe 41">
            <a:extLst>
              <a:ext uri="{FF2B5EF4-FFF2-40B4-BE49-F238E27FC236}">
                <a16:creationId xmlns:a16="http://schemas.microsoft.com/office/drawing/2014/main" id="{95FD08E1-B4CB-9B40-7C4A-3D419ABFF38D}"/>
              </a:ext>
            </a:extLst>
          </p:cNvPr>
          <p:cNvSpPr txBox="1"/>
          <p:nvPr/>
        </p:nvSpPr>
        <p:spPr>
          <a:xfrm>
            <a:off x="7879480" y="2674336"/>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Pijalnia</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43" name="pole tekstowe 42">
            <a:extLst>
              <a:ext uri="{FF2B5EF4-FFF2-40B4-BE49-F238E27FC236}">
                <a16:creationId xmlns:a16="http://schemas.microsoft.com/office/drawing/2014/main" id="{3819DC33-434F-0B79-1566-D620C14FA96F}"/>
              </a:ext>
            </a:extLst>
          </p:cNvPr>
          <p:cNvSpPr txBox="1"/>
          <p:nvPr/>
        </p:nvSpPr>
        <p:spPr>
          <a:xfrm>
            <a:off x="7941093" y="2948279"/>
            <a:ext cx="1805496" cy="769441"/>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Lokale własne we Wrocławiu, Krakowie i Katowicach. Franczyza w Mławie i Nowym Sączu</a:t>
            </a:r>
          </a:p>
        </p:txBody>
      </p:sp>
      <p:sp>
        <p:nvSpPr>
          <p:cNvPr id="44" name="pole tekstowe 43">
            <a:extLst>
              <a:ext uri="{FF2B5EF4-FFF2-40B4-BE49-F238E27FC236}">
                <a16:creationId xmlns:a16="http://schemas.microsoft.com/office/drawing/2014/main" id="{D56DC63D-EC2C-934B-839A-97211BB32B87}"/>
              </a:ext>
            </a:extLst>
          </p:cNvPr>
          <p:cNvSpPr txBox="1"/>
          <p:nvPr/>
        </p:nvSpPr>
        <p:spPr>
          <a:xfrm>
            <a:off x="9656781" y="2674336"/>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Spoko Taco</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45" name="pole tekstowe 44">
            <a:extLst>
              <a:ext uri="{FF2B5EF4-FFF2-40B4-BE49-F238E27FC236}">
                <a16:creationId xmlns:a16="http://schemas.microsoft.com/office/drawing/2014/main" id="{5CD931D0-342F-5F48-1A08-8A40AC11ADC5}"/>
              </a:ext>
            </a:extLst>
          </p:cNvPr>
          <p:cNvSpPr txBox="1"/>
          <p:nvPr/>
        </p:nvSpPr>
        <p:spPr>
          <a:xfrm>
            <a:off x="9887316" y="2968401"/>
            <a:ext cx="1333290" cy="430887"/>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Pierwszy lokal własny w Krakowie</a:t>
            </a:r>
          </a:p>
        </p:txBody>
      </p:sp>
      <p:pic>
        <p:nvPicPr>
          <p:cNvPr id="47" name="Obraz 46" descr="Obraz zawierający Czcionka, tekst, logo, Grafika&#10;&#10;Opis wygenerowany automatycznie">
            <a:extLst>
              <a:ext uri="{FF2B5EF4-FFF2-40B4-BE49-F238E27FC236}">
                <a16:creationId xmlns:a16="http://schemas.microsoft.com/office/drawing/2014/main" id="{C18420B4-DC54-D155-2BC4-9F6B64BC8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129" y="1556984"/>
            <a:ext cx="927853" cy="381745"/>
          </a:xfrm>
          <a:prstGeom prst="rect">
            <a:avLst/>
          </a:prstGeom>
        </p:spPr>
      </p:pic>
      <p:pic>
        <p:nvPicPr>
          <p:cNvPr id="48" name="Obraz 47" descr="Obraz zawierający tekst, zrzut ekranu, Czcionka, diagram&#10;&#10;Zawartość wygenerowana przez AI może być niepoprawna.">
            <a:extLst>
              <a:ext uri="{FF2B5EF4-FFF2-40B4-BE49-F238E27FC236}">
                <a16:creationId xmlns:a16="http://schemas.microsoft.com/office/drawing/2014/main" id="{62B1C31D-8C1F-2DC4-736A-7707A3E77936}"/>
              </a:ext>
            </a:extLst>
          </p:cNvPr>
          <p:cNvPicPr>
            <a:picLocks noChangeAspect="1"/>
          </p:cNvPicPr>
          <p:nvPr/>
        </p:nvPicPr>
        <p:blipFill rotWithShape="1">
          <a:blip r:embed="rId7"/>
          <a:srcRect l="73636" t="24353" r="6252" b="64394"/>
          <a:stretch/>
        </p:blipFill>
        <p:spPr>
          <a:xfrm>
            <a:off x="9914753" y="1442330"/>
            <a:ext cx="1377361" cy="514625"/>
          </a:xfrm>
          <a:prstGeom prst="rect">
            <a:avLst/>
          </a:prstGeom>
        </p:spPr>
      </p:pic>
      <p:pic>
        <p:nvPicPr>
          <p:cNvPr id="50" name="Obraz 49" descr="Obraz zawierający Czcionka, Grafika, projekt graficzny, logo&#10;&#10;Opis wygenerowany automatycznie">
            <a:extLst>
              <a:ext uri="{FF2B5EF4-FFF2-40B4-BE49-F238E27FC236}">
                <a16:creationId xmlns:a16="http://schemas.microsoft.com/office/drawing/2014/main" id="{ACC618E6-7DB1-7853-5834-C4D1B4E66A27}"/>
              </a:ext>
            </a:extLst>
          </p:cNvPr>
          <p:cNvPicPr>
            <a:picLocks noChangeAspect="1"/>
          </p:cNvPicPr>
          <p:nvPr/>
        </p:nvPicPr>
        <p:blipFill rotWithShape="1">
          <a:blip r:embed="rId4">
            <a:extLst>
              <a:ext uri="{28A0092B-C50C-407E-A947-70E740481C1C}">
                <a14:useLocalDpi xmlns:a14="http://schemas.microsoft.com/office/drawing/2010/main" val="0"/>
              </a:ext>
            </a:extLst>
          </a:blip>
          <a:srcRect t="27902" b="33411"/>
          <a:stretch/>
        </p:blipFill>
        <p:spPr>
          <a:xfrm>
            <a:off x="2513396" y="4215573"/>
            <a:ext cx="1381583" cy="483405"/>
          </a:xfrm>
          <a:prstGeom prst="rect">
            <a:avLst/>
          </a:prstGeom>
        </p:spPr>
      </p:pic>
      <p:pic>
        <p:nvPicPr>
          <p:cNvPr id="51" name="Obraz 50">
            <a:extLst>
              <a:ext uri="{FF2B5EF4-FFF2-40B4-BE49-F238E27FC236}">
                <a16:creationId xmlns:a16="http://schemas.microsoft.com/office/drawing/2014/main" id="{2CFA8BB7-5EDE-ABCC-3D02-EA0E27E767FE}"/>
              </a:ext>
            </a:extLst>
          </p:cNvPr>
          <p:cNvPicPr>
            <a:picLocks noChangeAspect="1"/>
          </p:cNvPicPr>
          <p:nvPr/>
        </p:nvPicPr>
        <p:blipFill>
          <a:blip r:embed="rId5"/>
          <a:stretch>
            <a:fillRect/>
          </a:stretch>
        </p:blipFill>
        <p:spPr>
          <a:xfrm>
            <a:off x="4341272" y="4145345"/>
            <a:ext cx="791118" cy="438823"/>
          </a:xfrm>
          <a:prstGeom prst="rect">
            <a:avLst/>
          </a:prstGeom>
        </p:spPr>
      </p:pic>
      <p:grpSp>
        <p:nvGrpSpPr>
          <p:cNvPr id="52" name="Grupa 51">
            <a:extLst>
              <a:ext uri="{FF2B5EF4-FFF2-40B4-BE49-F238E27FC236}">
                <a16:creationId xmlns:a16="http://schemas.microsoft.com/office/drawing/2014/main" id="{08ECECE4-96C5-5AEE-38DC-794CE01068A4}"/>
              </a:ext>
            </a:extLst>
          </p:cNvPr>
          <p:cNvGrpSpPr/>
          <p:nvPr/>
        </p:nvGrpSpPr>
        <p:grpSpPr>
          <a:xfrm>
            <a:off x="2989984" y="4880281"/>
            <a:ext cx="428405" cy="428405"/>
            <a:chOff x="3430901" y="2185248"/>
            <a:chExt cx="428405" cy="428405"/>
          </a:xfrm>
        </p:grpSpPr>
        <p:sp>
          <p:nvSpPr>
            <p:cNvPr id="53" name="Owal 52">
              <a:extLst>
                <a:ext uri="{FF2B5EF4-FFF2-40B4-BE49-F238E27FC236}">
                  <a16:creationId xmlns:a16="http://schemas.microsoft.com/office/drawing/2014/main" id="{54D2AC7E-9938-00FB-9856-D551C4D11B91}"/>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pole tekstowe 53">
              <a:extLst>
                <a:ext uri="{FF2B5EF4-FFF2-40B4-BE49-F238E27FC236}">
                  <a16:creationId xmlns:a16="http://schemas.microsoft.com/office/drawing/2014/main" id="{879F37E7-3AC6-0ADC-3767-97B4D4BC049A}"/>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a:t>
              </a:r>
            </a:p>
          </p:txBody>
        </p:sp>
      </p:grpSp>
      <p:grpSp>
        <p:nvGrpSpPr>
          <p:cNvPr id="55" name="Grupa 54">
            <a:extLst>
              <a:ext uri="{FF2B5EF4-FFF2-40B4-BE49-F238E27FC236}">
                <a16:creationId xmlns:a16="http://schemas.microsoft.com/office/drawing/2014/main" id="{DA3C6D83-FE64-0501-F639-5F73E77CFAE0}"/>
              </a:ext>
            </a:extLst>
          </p:cNvPr>
          <p:cNvGrpSpPr/>
          <p:nvPr/>
        </p:nvGrpSpPr>
        <p:grpSpPr>
          <a:xfrm>
            <a:off x="4505038" y="4880281"/>
            <a:ext cx="428405" cy="428405"/>
            <a:chOff x="3430901" y="2185248"/>
            <a:chExt cx="428405" cy="428405"/>
          </a:xfrm>
        </p:grpSpPr>
        <p:sp>
          <p:nvSpPr>
            <p:cNvPr id="56" name="Owal 55">
              <a:extLst>
                <a:ext uri="{FF2B5EF4-FFF2-40B4-BE49-F238E27FC236}">
                  <a16:creationId xmlns:a16="http://schemas.microsoft.com/office/drawing/2014/main" id="{208F281F-CE35-AA43-D7CB-0E7B0AF5D941}"/>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pole tekstowe 56">
              <a:extLst>
                <a:ext uri="{FF2B5EF4-FFF2-40B4-BE49-F238E27FC236}">
                  <a16:creationId xmlns:a16="http://schemas.microsoft.com/office/drawing/2014/main" id="{C53D368E-EC58-C7C9-A880-4A64C20B5255}"/>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a:t>
              </a:r>
            </a:p>
          </p:txBody>
        </p:sp>
      </p:grpSp>
      <p:grpSp>
        <p:nvGrpSpPr>
          <p:cNvPr id="58" name="Grupa 57">
            <a:extLst>
              <a:ext uri="{FF2B5EF4-FFF2-40B4-BE49-F238E27FC236}">
                <a16:creationId xmlns:a16="http://schemas.microsoft.com/office/drawing/2014/main" id="{ED3B37BD-511A-87B5-8198-18B2685793E1}"/>
              </a:ext>
            </a:extLst>
          </p:cNvPr>
          <p:cNvGrpSpPr/>
          <p:nvPr/>
        </p:nvGrpSpPr>
        <p:grpSpPr>
          <a:xfrm>
            <a:off x="7190533" y="4880281"/>
            <a:ext cx="428405" cy="428405"/>
            <a:chOff x="3430901" y="2185248"/>
            <a:chExt cx="428405" cy="428405"/>
          </a:xfrm>
        </p:grpSpPr>
        <p:sp>
          <p:nvSpPr>
            <p:cNvPr id="59" name="Owal 58">
              <a:extLst>
                <a:ext uri="{FF2B5EF4-FFF2-40B4-BE49-F238E27FC236}">
                  <a16:creationId xmlns:a16="http://schemas.microsoft.com/office/drawing/2014/main" id="{AB40B15C-40F6-F96D-9211-E0B28315213F}"/>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ole tekstowe 59">
              <a:extLst>
                <a:ext uri="{FF2B5EF4-FFF2-40B4-BE49-F238E27FC236}">
                  <a16:creationId xmlns:a16="http://schemas.microsoft.com/office/drawing/2014/main" id="{22B67D4A-BCBE-596E-6A29-B1860B999BD2}"/>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a:t>
              </a:r>
            </a:p>
          </p:txBody>
        </p:sp>
      </p:grpSp>
      <p:grpSp>
        <p:nvGrpSpPr>
          <p:cNvPr id="61" name="Grupa 60">
            <a:extLst>
              <a:ext uri="{FF2B5EF4-FFF2-40B4-BE49-F238E27FC236}">
                <a16:creationId xmlns:a16="http://schemas.microsoft.com/office/drawing/2014/main" id="{451C3C7B-3AFB-788E-7D6D-EF2D136BF685}"/>
              </a:ext>
            </a:extLst>
          </p:cNvPr>
          <p:cNvGrpSpPr/>
          <p:nvPr/>
        </p:nvGrpSpPr>
        <p:grpSpPr>
          <a:xfrm>
            <a:off x="8606327" y="4880281"/>
            <a:ext cx="428405" cy="428405"/>
            <a:chOff x="3430901" y="2185248"/>
            <a:chExt cx="428405" cy="428405"/>
          </a:xfrm>
        </p:grpSpPr>
        <p:sp>
          <p:nvSpPr>
            <p:cNvPr id="62" name="Owal 61">
              <a:extLst>
                <a:ext uri="{FF2B5EF4-FFF2-40B4-BE49-F238E27FC236}">
                  <a16:creationId xmlns:a16="http://schemas.microsoft.com/office/drawing/2014/main" id="{DDAC4853-2F5A-5821-8EE5-3F8956C7044F}"/>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ole tekstowe 62">
              <a:extLst>
                <a:ext uri="{FF2B5EF4-FFF2-40B4-BE49-F238E27FC236}">
                  <a16:creationId xmlns:a16="http://schemas.microsoft.com/office/drawing/2014/main" id="{4EDC9B59-F824-08E3-F2B6-DE11E9219E5F}"/>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3</a:t>
              </a:r>
            </a:p>
          </p:txBody>
        </p:sp>
      </p:grpSp>
      <p:grpSp>
        <p:nvGrpSpPr>
          <p:cNvPr id="64" name="Grupa 63">
            <a:extLst>
              <a:ext uri="{FF2B5EF4-FFF2-40B4-BE49-F238E27FC236}">
                <a16:creationId xmlns:a16="http://schemas.microsoft.com/office/drawing/2014/main" id="{D45D56F2-EECC-117F-A212-AF0D24552438}"/>
              </a:ext>
            </a:extLst>
          </p:cNvPr>
          <p:cNvGrpSpPr/>
          <p:nvPr/>
        </p:nvGrpSpPr>
        <p:grpSpPr>
          <a:xfrm>
            <a:off x="11100271" y="4880281"/>
            <a:ext cx="428405" cy="428405"/>
            <a:chOff x="3430901" y="2185248"/>
            <a:chExt cx="428405" cy="428405"/>
          </a:xfrm>
        </p:grpSpPr>
        <p:sp>
          <p:nvSpPr>
            <p:cNvPr id="65" name="Owal 64">
              <a:extLst>
                <a:ext uri="{FF2B5EF4-FFF2-40B4-BE49-F238E27FC236}">
                  <a16:creationId xmlns:a16="http://schemas.microsoft.com/office/drawing/2014/main" id="{5C21A1B3-53E9-C425-5808-BA4DF04FE806}"/>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6" name="pole tekstowe 65">
              <a:extLst>
                <a:ext uri="{FF2B5EF4-FFF2-40B4-BE49-F238E27FC236}">
                  <a16:creationId xmlns:a16="http://schemas.microsoft.com/office/drawing/2014/main" id="{A18327BA-5128-DD10-3969-B2A7ABE7EFD8}"/>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3</a:t>
              </a:r>
            </a:p>
          </p:txBody>
        </p:sp>
      </p:grpSp>
      <p:sp>
        <p:nvSpPr>
          <p:cNvPr id="67" name="pole tekstowe 66">
            <a:extLst>
              <a:ext uri="{FF2B5EF4-FFF2-40B4-BE49-F238E27FC236}">
                <a16:creationId xmlns:a16="http://schemas.microsoft.com/office/drawing/2014/main" id="{C2296E6C-3100-281A-CCB7-3CC7A01A8B43}"/>
              </a:ext>
            </a:extLst>
          </p:cNvPr>
          <p:cNvSpPr txBox="1"/>
          <p:nvPr/>
        </p:nvSpPr>
        <p:spPr>
          <a:xfrm>
            <a:off x="2271090" y="5422180"/>
            <a:ext cx="1867109" cy="307777"/>
          </a:xfrm>
          <a:prstGeom prst="rect">
            <a:avLst/>
          </a:prstGeom>
          <a:noFill/>
        </p:spPr>
        <p:txBody>
          <a:bodyPr wrap="square" rtlCol="0">
            <a:spAutoFit/>
          </a:bodyPr>
          <a:lstStyle/>
          <a:p>
            <a:pPr algn="ctr"/>
            <a:r>
              <a:rPr lang="pl-PL" sz="1400" b="1" dirty="0" err="1">
                <a:latin typeface="Aptos" panose="020B0004020202020204" pitchFamily="34" charset="0"/>
                <a:ea typeface="Red Hat Text Medium" panose="02010503040201060303" pitchFamily="2" charset="0"/>
                <a:cs typeface="Red Hat Text Medium" panose="02010503040201060303" pitchFamily="2" charset="0"/>
              </a:rPr>
              <a:t>Chicas</a:t>
            </a:r>
            <a:r>
              <a:rPr lang="pl-PL" sz="1400" b="1" dirty="0">
                <a:latin typeface="Aptos" panose="020B0004020202020204" pitchFamily="34" charset="0"/>
                <a:ea typeface="Red Hat Text Medium" panose="02010503040201060303" pitchFamily="2" charset="0"/>
                <a:cs typeface="Red Hat Text Medium" panose="02010503040201060303" pitchFamily="2" charset="0"/>
              </a:rPr>
              <a:t> &amp; </a:t>
            </a:r>
            <a:r>
              <a:rPr lang="pl-PL" sz="1400" b="1" dirty="0" err="1">
                <a:latin typeface="Aptos" panose="020B0004020202020204" pitchFamily="34" charset="0"/>
                <a:ea typeface="Red Hat Text Medium" panose="02010503040201060303" pitchFamily="2" charset="0"/>
                <a:cs typeface="Red Hat Text Medium" panose="02010503040201060303" pitchFamily="2" charset="0"/>
              </a:rPr>
              <a:t>Gorillas</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68" name="pole tekstowe 67">
            <a:extLst>
              <a:ext uri="{FF2B5EF4-FFF2-40B4-BE49-F238E27FC236}">
                <a16:creationId xmlns:a16="http://schemas.microsoft.com/office/drawing/2014/main" id="{7F024E94-0597-6BAE-064F-1598236EA834}"/>
              </a:ext>
            </a:extLst>
          </p:cNvPr>
          <p:cNvSpPr txBox="1"/>
          <p:nvPr/>
        </p:nvSpPr>
        <p:spPr>
          <a:xfrm>
            <a:off x="2369731" y="5716245"/>
            <a:ext cx="1676949" cy="430887"/>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Lokal własny w Warszawie</a:t>
            </a:r>
          </a:p>
        </p:txBody>
      </p:sp>
      <p:sp>
        <p:nvSpPr>
          <p:cNvPr id="69" name="pole tekstowe 68">
            <a:extLst>
              <a:ext uri="{FF2B5EF4-FFF2-40B4-BE49-F238E27FC236}">
                <a16:creationId xmlns:a16="http://schemas.microsoft.com/office/drawing/2014/main" id="{14F65665-2EB7-228B-65A5-7C3E0B81F218}"/>
              </a:ext>
            </a:extLst>
          </p:cNvPr>
          <p:cNvSpPr txBox="1"/>
          <p:nvPr/>
        </p:nvSpPr>
        <p:spPr>
          <a:xfrm>
            <a:off x="3798148" y="5422180"/>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PIZZANOVA</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70" name="pole tekstowe 69">
            <a:extLst>
              <a:ext uri="{FF2B5EF4-FFF2-40B4-BE49-F238E27FC236}">
                <a16:creationId xmlns:a16="http://schemas.microsoft.com/office/drawing/2014/main" id="{998A2617-CF80-D6B0-2C21-5DC997165544}"/>
              </a:ext>
            </a:extLst>
          </p:cNvPr>
          <p:cNvSpPr txBox="1"/>
          <p:nvPr/>
        </p:nvSpPr>
        <p:spPr>
          <a:xfrm>
            <a:off x="4024170" y="5716245"/>
            <a:ext cx="1390140" cy="430887"/>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Pierwszy lokal własny w Krakowie</a:t>
            </a:r>
          </a:p>
        </p:txBody>
      </p:sp>
      <p:sp>
        <p:nvSpPr>
          <p:cNvPr id="71" name="pole tekstowe 70">
            <a:extLst>
              <a:ext uri="{FF2B5EF4-FFF2-40B4-BE49-F238E27FC236}">
                <a16:creationId xmlns:a16="http://schemas.microsoft.com/office/drawing/2014/main" id="{1EFE06E6-219E-01C9-0B95-9730A255E372}"/>
              </a:ext>
            </a:extLst>
          </p:cNvPr>
          <p:cNvSpPr txBox="1"/>
          <p:nvPr/>
        </p:nvSpPr>
        <p:spPr>
          <a:xfrm>
            <a:off x="6493032" y="5422180"/>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Prosty Temat</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72" name="pole tekstowe 71">
            <a:extLst>
              <a:ext uri="{FF2B5EF4-FFF2-40B4-BE49-F238E27FC236}">
                <a16:creationId xmlns:a16="http://schemas.microsoft.com/office/drawing/2014/main" id="{DCAB2D36-86E1-A973-AEDE-15176588F40E}"/>
              </a:ext>
            </a:extLst>
          </p:cNvPr>
          <p:cNvSpPr txBox="1"/>
          <p:nvPr/>
        </p:nvSpPr>
        <p:spPr>
          <a:xfrm>
            <a:off x="6731516" y="5716245"/>
            <a:ext cx="1390140" cy="430887"/>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Lokal własny </a:t>
            </a:r>
            <a:br>
              <a:rPr lang="pl-PL" sz="1100" dirty="0">
                <a:latin typeface="Aptos" panose="020B0004020202020204" pitchFamily="34" charset="0"/>
                <a:ea typeface="Red Hat Text Medium" panose="02010503040201060303" pitchFamily="2" charset="0"/>
                <a:cs typeface="Red Hat Text Medium" panose="02010503040201060303" pitchFamily="2" charset="0"/>
              </a:rPr>
            </a:br>
            <a:r>
              <a:rPr lang="pl-PL" sz="1100" dirty="0">
                <a:latin typeface="Aptos" panose="020B0004020202020204" pitchFamily="34" charset="0"/>
                <a:ea typeface="Red Hat Text Medium" panose="02010503040201060303" pitchFamily="2" charset="0"/>
                <a:cs typeface="Red Hat Text Medium" panose="02010503040201060303" pitchFamily="2" charset="0"/>
              </a:rPr>
              <a:t>w Krakowie</a:t>
            </a:r>
          </a:p>
        </p:txBody>
      </p:sp>
      <p:sp>
        <p:nvSpPr>
          <p:cNvPr id="73" name="pole tekstowe 72">
            <a:extLst>
              <a:ext uri="{FF2B5EF4-FFF2-40B4-BE49-F238E27FC236}">
                <a16:creationId xmlns:a16="http://schemas.microsoft.com/office/drawing/2014/main" id="{FAFF6C28-1174-13E4-7C3E-A3B8B0C36810}"/>
              </a:ext>
            </a:extLst>
          </p:cNvPr>
          <p:cNvSpPr txBox="1"/>
          <p:nvPr/>
        </p:nvSpPr>
        <p:spPr>
          <a:xfrm>
            <a:off x="7879480" y="5422180"/>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Pijalnia</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74" name="pole tekstowe 73">
            <a:extLst>
              <a:ext uri="{FF2B5EF4-FFF2-40B4-BE49-F238E27FC236}">
                <a16:creationId xmlns:a16="http://schemas.microsoft.com/office/drawing/2014/main" id="{6165BEF9-5E10-2E53-99B8-0D6CC4463409}"/>
              </a:ext>
            </a:extLst>
          </p:cNvPr>
          <p:cNvSpPr txBox="1"/>
          <p:nvPr/>
        </p:nvSpPr>
        <p:spPr>
          <a:xfrm>
            <a:off x="8105773" y="5716245"/>
            <a:ext cx="1512189" cy="769441"/>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Lokale własne w Krakowie oraz dwie franczyzy w Zamościu i Jarosławiu</a:t>
            </a:r>
          </a:p>
        </p:txBody>
      </p:sp>
      <p:sp>
        <p:nvSpPr>
          <p:cNvPr id="75" name="pole tekstowe 74">
            <a:extLst>
              <a:ext uri="{FF2B5EF4-FFF2-40B4-BE49-F238E27FC236}">
                <a16:creationId xmlns:a16="http://schemas.microsoft.com/office/drawing/2014/main" id="{E3DD779D-A62A-2EFD-7AE2-8EC2F818E9FC}"/>
              </a:ext>
            </a:extLst>
          </p:cNvPr>
          <p:cNvSpPr txBox="1"/>
          <p:nvPr/>
        </p:nvSpPr>
        <p:spPr>
          <a:xfrm>
            <a:off x="10356446" y="5422180"/>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Spoko Taco</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76" name="pole tekstowe 75">
            <a:extLst>
              <a:ext uri="{FF2B5EF4-FFF2-40B4-BE49-F238E27FC236}">
                <a16:creationId xmlns:a16="http://schemas.microsoft.com/office/drawing/2014/main" id="{87D2CF5C-3921-E10E-844F-6FC92FCA37C1}"/>
              </a:ext>
            </a:extLst>
          </p:cNvPr>
          <p:cNvSpPr txBox="1"/>
          <p:nvPr/>
        </p:nvSpPr>
        <p:spPr>
          <a:xfrm>
            <a:off x="10600219" y="5716245"/>
            <a:ext cx="1333290" cy="769441"/>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Dark </a:t>
            </a:r>
            <a:r>
              <a:rPr lang="pl-PL" sz="1100" dirty="0" err="1">
                <a:latin typeface="Aptos" panose="020B0004020202020204" pitchFamily="34" charset="0"/>
                <a:ea typeface="Red Hat Text Medium" panose="02010503040201060303" pitchFamily="2" charset="0"/>
                <a:cs typeface="Red Hat Text Medium" panose="02010503040201060303" pitchFamily="2" charset="0"/>
              </a:rPr>
              <a:t>kitchen</a:t>
            </a:r>
            <a:r>
              <a:rPr lang="pl-PL" sz="1100" dirty="0">
                <a:latin typeface="Aptos" panose="020B0004020202020204" pitchFamily="34" charset="0"/>
                <a:ea typeface="Red Hat Text Medium" panose="02010503040201060303" pitchFamily="2" charset="0"/>
                <a:cs typeface="Red Hat Text Medium" panose="02010503040201060303" pitchFamily="2" charset="0"/>
              </a:rPr>
              <a:t> w Warszawie, Poznaniu i Wrocławiu</a:t>
            </a:r>
          </a:p>
        </p:txBody>
      </p:sp>
      <p:pic>
        <p:nvPicPr>
          <p:cNvPr id="77" name="Obraz 76" descr="Obraz zawierający Czcionka, tekst, logo, Grafika&#10;&#10;Opis wygenerowany automatycznie">
            <a:extLst>
              <a:ext uri="{FF2B5EF4-FFF2-40B4-BE49-F238E27FC236}">
                <a16:creationId xmlns:a16="http://schemas.microsoft.com/office/drawing/2014/main" id="{72A04ED9-3E85-5A38-02F5-B9F6ED4FF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129" y="4304828"/>
            <a:ext cx="927853" cy="381745"/>
          </a:xfrm>
          <a:prstGeom prst="rect">
            <a:avLst/>
          </a:prstGeom>
        </p:spPr>
      </p:pic>
      <p:pic>
        <p:nvPicPr>
          <p:cNvPr id="78" name="Obraz 77" descr="Obraz zawierający tekst, zrzut ekranu, Czcionka, diagram&#10;&#10;Zawartość wygenerowana przez AI może być niepoprawna.">
            <a:extLst>
              <a:ext uri="{FF2B5EF4-FFF2-40B4-BE49-F238E27FC236}">
                <a16:creationId xmlns:a16="http://schemas.microsoft.com/office/drawing/2014/main" id="{E3E84C35-5992-83EE-81F6-C9FDE875201A}"/>
              </a:ext>
            </a:extLst>
          </p:cNvPr>
          <p:cNvPicPr>
            <a:picLocks noChangeAspect="1"/>
          </p:cNvPicPr>
          <p:nvPr/>
        </p:nvPicPr>
        <p:blipFill rotWithShape="1">
          <a:blip r:embed="rId7"/>
          <a:srcRect l="73636" t="24353" r="6252" b="64394"/>
          <a:stretch/>
        </p:blipFill>
        <p:spPr>
          <a:xfrm>
            <a:off x="10601319" y="4195127"/>
            <a:ext cx="1377361" cy="514625"/>
          </a:xfrm>
          <a:prstGeom prst="rect">
            <a:avLst/>
          </a:prstGeom>
        </p:spPr>
      </p:pic>
      <p:pic>
        <p:nvPicPr>
          <p:cNvPr id="80" name="Grafika 79">
            <a:extLst>
              <a:ext uri="{FF2B5EF4-FFF2-40B4-BE49-F238E27FC236}">
                <a16:creationId xmlns:a16="http://schemas.microsoft.com/office/drawing/2014/main" id="{2DE59581-9924-6F0E-E856-96345F08649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0079" y="4146030"/>
            <a:ext cx="692212" cy="620757"/>
          </a:xfrm>
          <a:prstGeom prst="rect">
            <a:avLst/>
          </a:prstGeom>
        </p:spPr>
      </p:pic>
      <p:grpSp>
        <p:nvGrpSpPr>
          <p:cNvPr id="81" name="Grupa 80">
            <a:extLst>
              <a:ext uri="{FF2B5EF4-FFF2-40B4-BE49-F238E27FC236}">
                <a16:creationId xmlns:a16="http://schemas.microsoft.com/office/drawing/2014/main" id="{A13B7618-CEE1-5CC3-077C-1E11D23563BB}"/>
              </a:ext>
            </a:extLst>
          </p:cNvPr>
          <p:cNvGrpSpPr/>
          <p:nvPr/>
        </p:nvGrpSpPr>
        <p:grpSpPr>
          <a:xfrm>
            <a:off x="5781983" y="4880281"/>
            <a:ext cx="428405" cy="428405"/>
            <a:chOff x="3430901" y="2185248"/>
            <a:chExt cx="428405" cy="428405"/>
          </a:xfrm>
        </p:grpSpPr>
        <p:sp>
          <p:nvSpPr>
            <p:cNvPr id="82" name="Owal 81">
              <a:extLst>
                <a:ext uri="{FF2B5EF4-FFF2-40B4-BE49-F238E27FC236}">
                  <a16:creationId xmlns:a16="http://schemas.microsoft.com/office/drawing/2014/main" id="{3F87C363-7008-0DB6-7C6A-A81B3936F307}"/>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pole tekstowe 82">
              <a:extLst>
                <a:ext uri="{FF2B5EF4-FFF2-40B4-BE49-F238E27FC236}">
                  <a16:creationId xmlns:a16="http://schemas.microsoft.com/office/drawing/2014/main" id="{09F582FA-3F95-46EB-0395-7B5D6BF860F8}"/>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a:t>
              </a:r>
            </a:p>
          </p:txBody>
        </p:sp>
      </p:grpSp>
      <p:sp>
        <p:nvSpPr>
          <p:cNvPr id="84" name="pole tekstowe 83">
            <a:extLst>
              <a:ext uri="{FF2B5EF4-FFF2-40B4-BE49-F238E27FC236}">
                <a16:creationId xmlns:a16="http://schemas.microsoft.com/office/drawing/2014/main" id="{09097F92-75A7-DE9A-1F42-9D3D965A7FC7}"/>
              </a:ext>
            </a:extLst>
          </p:cNvPr>
          <p:cNvSpPr txBox="1"/>
          <p:nvPr/>
        </p:nvSpPr>
        <p:spPr>
          <a:xfrm>
            <a:off x="5075093" y="5422180"/>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The </a:t>
            </a:r>
            <a:r>
              <a:rPr lang="pl-PL" sz="1400" b="1" dirty="0" err="1">
                <a:latin typeface="Aptos" panose="020B0004020202020204" pitchFamily="34" charset="0"/>
                <a:ea typeface="Red Hat Text Medium" panose="02010503040201060303" pitchFamily="2" charset="0"/>
                <a:cs typeface="Red Hat Text Medium" panose="02010503040201060303" pitchFamily="2" charset="0"/>
              </a:rPr>
              <a:t>Mexican</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85" name="pole tekstowe 84">
            <a:extLst>
              <a:ext uri="{FF2B5EF4-FFF2-40B4-BE49-F238E27FC236}">
                <a16:creationId xmlns:a16="http://schemas.microsoft.com/office/drawing/2014/main" id="{9757A06F-B61F-69DF-FE15-15A356DDC0FE}"/>
              </a:ext>
            </a:extLst>
          </p:cNvPr>
          <p:cNvSpPr txBox="1"/>
          <p:nvPr/>
        </p:nvSpPr>
        <p:spPr>
          <a:xfrm>
            <a:off x="5301115" y="5716245"/>
            <a:ext cx="1390140" cy="430887"/>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Lokal własny we Wrocławiu</a:t>
            </a:r>
          </a:p>
        </p:txBody>
      </p:sp>
      <p:pic>
        <p:nvPicPr>
          <p:cNvPr id="87" name="Obraz 86" descr="Obraz zawierający zegar, numer, Czcionka, tekst&#10;&#10;Opis wygenerowany automatycznie">
            <a:extLst>
              <a:ext uri="{FF2B5EF4-FFF2-40B4-BE49-F238E27FC236}">
                <a16:creationId xmlns:a16="http://schemas.microsoft.com/office/drawing/2014/main" id="{F61E33BC-3437-06BA-E5E6-9B724A3861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4703" y="4180257"/>
            <a:ext cx="791118" cy="506316"/>
          </a:xfrm>
          <a:prstGeom prst="rect">
            <a:avLst/>
          </a:prstGeom>
        </p:spPr>
      </p:pic>
      <p:pic>
        <p:nvPicPr>
          <p:cNvPr id="88" name="Obraz 87" descr="Obraz zawierający Czcionka, typografia, Grafika, kaligrafia&#10;&#10;Opis wygenerowany automatycznie">
            <a:extLst>
              <a:ext uri="{FF2B5EF4-FFF2-40B4-BE49-F238E27FC236}">
                <a16:creationId xmlns:a16="http://schemas.microsoft.com/office/drawing/2014/main" id="{36A2AF7E-A323-3823-0E82-702A19ACC4C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794066" y="4162502"/>
            <a:ext cx="644770" cy="644770"/>
          </a:xfrm>
          <a:prstGeom prst="rect">
            <a:avLst/>
          </a:prstGeom>
        </p:spPr>
      </p:pic>
      <p:grpSp>
        <p:nvGrpSpPr>
          <p:cNvPr id="89" name="Grupa 88">
            <a:extLst>
              <a:ext uri="{FF2B5EF4-FFF2-40B4-BE49-F238E27FC236}">
                <a16:creationId xmlns:a16="http://schemas.microsoft.com/office/drawing/2014/main" id="{B93FD121-6126-90C6-6220-AE7DB702C8B3}"/>
              </a:ext>
            </a:extLst>
          </p:cNvPr>
          <p:cNvGrpSpPr/>
          <p:nvPr/>
        </p:nvGrpSpPr>
        <p:grpSpPr>
          <a:xfrm>
            <a:off x="9914753" y="4880281"/>
            <a:ext cx="428405" cy="428405"/>
            <a:chOff x="3430901" y="2185248"/>
            <a:chExt cx="428405" cy="428405"/>
          </a:xfrm>
        </p:grpSpPr>
        <p:sp>
          <p:nvSpPr>
            <p:cNvPr id="90" name="Owal 89">
              <a:extLst>
                <a:ext uri="{FF2B5EF4-FFF2-40B4-BE49-F238E27FC236}">
                  <a16:creationId xmlns:a16="http://schemas.microsoft.com/office/drawing/2014/main" id="{5AD76E67-98D3-4AD7-A90F-6FED0BBDE6C8}"/>
                </a:ext>
              </a:extLst>
            </p:cNvPr>
            <p:cNvSpPr/>
            <p:nvPr/>
          </p:nvSpPr>
          <p:spPr>
            <a:xfrm>
              <a:off x="3430901" y="2185248"/>
              <a:ext cx="428405" cy="428405"/>
            </a:xfrm>
            <a:prstGeom prst="ellipse">
              <a:avLst/>
            </a:prstGeom>
            <a:solidFill>
              <a:srgbClr val="EE7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1" name="pole tekstowe 90">
              <a:extLst>
                <a:ext uri="{FF2B5EF4-FFF2-40B4-BE49-F238E27FC236}">
                  <a16:creationId xmlns:a16="http://schemas.microsoft.com/office/drawing/2014/main" id="{BB25ABD5-E02B-5C85-4715-42881F12F321}"/>
                </a:ext>
              </a:extLst>
            </p:cNvPr>
            <p:cNvSpPr txBox="1"/>
            <p:nvPr/>
          </p:nvSpPr>
          <p:spPr>
            <a:xfrm>
              <a:off x="3489531" y="2210804"/>
              <a:ext cx="262198" cy="369332"/>
            </a:xfrm>
            <a:prstGeom prst="rect">
              <a:avLst/>
            </a:prstGeom>
            <a:noFill/>
          </p:spPr>
          <p:txBody>
            <a:bodyPr wrap="square" rtlCol="0">
              <a:spAutoFit/>
            </a:bodyPr>
            <a:lstStyle/>
            <a:p>
              <a:r>
                <a:rPr lang="pl-PL" dirty="0">
                  <a:solidFill>
                    <a:schemeClr val="bg1"/>
                  </a:solidFill>
                  <a:latin typeface="Aptos" panose="020B0004020202020204" pitchFamily="34" charset="0"/>
                  <a:ea typeface="Red Hat Text Medium" panose="02010503040201060303" pitchFamily="2" charset="0"/>
                  <a:cs typeface="Red Hat Text Medium" panose="02010503040201060303" pitchFamily="2" charset="0"/>
                </a:rPr>
                <a:t>1</a:t>
              </a:r>
            </a:p>
          </p:txBody>
        </p:sp>
      </p:grpSp>
      <p:sp>
        <p:nvSpPr>
          <p:cNvPr id="92" name="pole tekstowe 91">
            <a:extLst>
              <a:ext uri="{FF2B5EF4-FFF2-40B4-BE49-F238E27FC236}">
                <a16:creationId xmlns:a16="http://schemas.microsoft.com/office/drawing/2014/main" id="{9648A9C7-7358-E87B-B17B-F237F18794DB}"/>
              </a:ext>
            </a:extLst>
          </p:cNvPr>
          <p:cNvSpPr txBox="1"/>
          <p:nvPr/>
        </p:nvSpPr>
        <p:spPr>
          <a:xfrm>
            <a:off x="9170928" y="5422180"/>
            <a:ext cx="1867109" cy="307777"/>
          </a:xfrm>
          <a:prstGeom prst="rect">
            <a:avLst/>
          </a:prstGeom>
          <a:noFill/>
        </p:spPr>
        <p:txBody>
          <a:bodyPr wrap="square" rtlCol="0">
            <a:spAutoFit/>
          </a:bodyPr>
          <a:lstStyle/>
          <a:p>
            <a:pPr algn="ctr"/>
            <a:r>
              <a:rPr lang="pl-PL" sz="1400" b="1" dirty="0">
                <a:latin typeface="Aptos" panose="020B0004020202020204" pitchFamily="34" charset="0"/>
                <a:ea typeface="Red Hat Text Medium" panose="02010503040201060303" pitchFamily="2" charset="0"/>
                <a:cs typeface="Red Hat Text Medium" panose="02010503040201060303" pitchFamily="2" charset="0"/>
              </a:rPr>
              <a:t>Spoko Taco</a:t>
            </a:r>
            <a:endParaRPr lang="pl-PL" sz="1400" dirty="0">
              <a:latin typeface="Aptos" panose="020B0004020202020204" pitchFamily="34" charset="0"/>
              <a:ea typeface="Red Hat Text Medium" panose="02010503040201060303" pitchFamily="2" charset="0"/>
              <a:cs typeface="Red Hat Text Medium" panose="02010503040201060303" pitchFamily="2" charset="0"/>
            </a:endParaRPr>
          </a:p>
        </p:txBody>
      </p:sp>
      <p:sp>
        <p:nvSpPr>
          <p:cNvPr id="93" name="pole tekstowe 92">
            <a:extLst>
              <a:ext uri="{FF2B5EF4-FFF2-40B4-BE49-F238E27FC236}">
                <a16:creationId xmlns:a16="http://schemas.microsoft.com/office/drawing/2014/main" id="{E8153E9A-3E80-7273-70DB-0505B2B4C61B}"/>
              </a:ext>
            </a:extLst>
          </p:cNvPr>
          <p:cNvSpPr txBox="1"/>
          <p:nvPr/>
        </p:nvSpPr>
        <p:spPr>
          <a:xfrm>
            <a:off x="9608244" y="5716245"/>
            <a:ext cx="991975" cy="600164"/>
          </a:xfrm>
          <a:prstGeom prst="rect">
            <a:avLst/>
          </a:prstGeom>
          <a:noFill/>
        </p:spPr>
        <p:txBody>
          <a:bodyPr wrap="square" rtlCol="0">
            <a:spAutoFit/>
          </a:bodyPr>
          <a:lstStyle/>
          <a:p>
            <a:pPr algn="ctr"/>
            <a:r>
              <a:rPr lang="pl-PL" sz="1100" dirty="0">
                <a:latin typeface="Aptos" panose="020B0004020202020204" pitchFamily="34" charset="0"/>
                <a:ea typeface="Red Hat Text Medium" panose="02010503040201060303" pitchFamily="2" charset="0"/>
                <a:cs typeface="Red Hat Text Medium" panose="02010503040201060303" pitchFamily="2" charset="0"/>
              </a:rPr>
              <a:t>Pierwszy lokal własny w Krakowie</a:t>
            </a:r>
          </a:p>
        </p:txBody>
      </p:sp>
    </p:spTree>
    <p:extLst>
      <p:ext uri="{BB962C8B-B14F-4D97-AF65-F5344CB8AC3E}">
        <p14:creationId xmlns:p14="http://schemas.microsoft.com/office/powerpoint/2010/main" val="196278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26B9A-6484-1F62-380C-274D716F261F}"/>
            </a:ext>
          </a:extLst>
        </p:cNvPr>
        <p:cNvGrpSpPr/>
        <p:nvPr/>
      </p:nvGrpSpPr>
      <p:grpSpPr>
        <a:xfrm>
          <a:off x="0" y="0"/>
          <a:ext cx="0" cy="0"/>
          <a:chOff x="0" y="0"/>
          <a:chExt cx="0" cy="0"/>
        </a:xfrm>
      </p:grpSpPr>
      <p:sp>
        <p:nvSpPr>
          <p:cNvPr id="29" name="Prostokąt 28">
            <a:extLst>
              <a:ext uri="{FF2B5EF4-FFF2-40B4-BE49-F238E27FC236}">
                <a16:creationId xmlns:a16="http://schemas.microsoft.com/office/drawing/2014/main" id="{F8BEAA81-5802-29AA-CEF1-7E797D3BF8D4}"/>
              </a:ext>
            </a:extLst>
          </p:cNvPr>
          <p:cNvSpPr/>
          <p:nvPr/>
        </p:nvSpPr>
        <p:spPr>
          <a:xfrm>
            <a:off x="0" y="3524856"/>
            <a:ext cx="12192000" cy="3333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Rectangle 1">
            <a:extLst>
              <a:ext uri="{FF2B5EF4-FFF2-40B4-BE49-F238E27FC236}">
                <a16:creationId xmlns:a16="http://schemas.microsoft.com/office/drawing/2014/main" id="{31E9DA70-0381-0794-F542-4E76F52E204E}"/>
              </a:ext>
            </a:extLst>
          </p:cNvPr>
          <p:cNvSpPr>
            <a:spLocks noGrp="1" noChangeArrowheads="1"/>
          </p:cNvSpPr>
          <p:nvPr>
            <p:ph idx="1"/>
          </p:nvPr>
        </p:nvSpPr>
        <p:spPr bwMode="auto">
          <a:xfrm>
            <a:off x="586199" y="1923887"/>
            <a:ext cx="110196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a:lnSpc>
                <a:spcPct val="100000"/>
              </a:lnSpc>
              <a:spcBef>
                <a:spcPts val="600"/>
              </a:spcBef>
              <a:buNone/>
            </a:pPr>
            <a:r>
              <a:rPr lang="pl-PL" sz="1200" dirty="0">
                <a:latin typeface="Aptos" panose="020B0004020202020204" pitchFamily="34" charset="0"/>
                <a:ea typeface="Red Hat Text" panose="02010503040201060303" pitchFamily="2" charset="0"/>
                <a:cs typeface="Red Hat Text" panose="02010503040201060303" pitchFamily="2" charset="0"/>
              </a:rPr>
              <a:t>Zdaniem Domu Maklerskiego Mex Polska S.A. przechodzi od modelu wzrostu opartego na skali do modelu skoncentrowanego na efektywności i generowaniu gotówki. Poprawa fundamentów operacyjnych, skalowanie sieci oraz rosnąca dźwignia operacyjna przekładają się na wyższą rentowność i powtarzalność wyników. Jednocześnie rozwój modelu mieszanego (lokale własne + franczyza) zwiększa skalowalność przy niższych nakładach kapitałowych, a poprawa otoczenia rynkowego wspiera spadek kosztu kapitału.</a:t>
            </a:r>
          </a:p>
        </p:txBody>
      </p:sp>
      <p:pic>
        <p:nvPicPr>
          <p:cNvPr id="4" name="Obraz 3">
            <a:extLst>
              <a:ext uri="{FF2B5EF4-FFF2-40B4-BE49-F238E27FC236}">
                <a16:creationId xmlns:a16="http://schemas.microsoft.com/office/drawing/2014/main" id="{1BFC6E48-93C2-1FA6-96FF-12F07510B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153" y="431178"/>
            <a:ext cx="1630170" cy="320269"/>
          </a:xfrm>
          <a:prstGeom prst="rect">
            <a:avLst/>
          </a:prstGeom>
        </p:spPr>
      </p:pic>
      <p:sp>
        <p:nvSpPr>
          <p:cNvPr id="5" name="Prostokąt: zaokrąglone rogi 4">
            <a:extLst>
              <a:ext uri="{FF2B5EF4-FFF2-40B4-BE49-F238E27FC236}">
                <a16:creationId xmlns:a16="http://schemas.microsoft.com/office/drawing/2014/main" id="{92F03173-6F4F-7DD7-D007-628A2C36E9DB}"/>
              </a:ext>
            </a:extLst>
          </p:cNvPr>
          <p:cNvSpPr/>
          <p:nvPr/>
        </p:nvSpPr>
        <p:spPr>
          <a:xfrm flipV="1">
            <a:off x="614321" y="375658"/>
            <a:ext cx="446723" cy="54364"/>
          </a:xfrm>
          <a:prstGeom prst="roundRect">
            <a:avLst>
              <a:gd name="adj" fmla="val 50000"/>
            </a:avLst>
          </a:prstGeom>
          <a:gradFill>
            <a:gsLst>
              <a:gs pos="0">
                <a:srgbClr val="ED7D31"/>
              </a:gs>
              <a:gs pos="100000">
                <a:srgbClr val="D12329"/>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A1FF98ED-3BDC-9228-0F40-C2859187C147}"/>
              </a:ext>
            </a:extLst>
          </p:cNvPr>
          <p:cNvSpPr txBox="1"/>
          <p:nvPr/>
        </p:nvSpPr>
        <p:spPr>
          <a:xfrm>
            <a:off x="497579" y="569603"/>
            <a:ext cx="8441884" cy="1077218"/>
          </a:xfrm>
          <a:prstGeom prst="rect">
            <a:avLst/>
          </a:prstGeom>
          <a:noFill/>
        </p:spPr>
        <p:txBody>
          <a:bodyPr wrap="square" rtlCol="0">
            <a:spAutoFit/>
          </a:bodyPr>
          <a:lstStyle/>
          <a:p>
            <a:r>
              <a:rPr lang="pl-PL" sz="3200" b="1" dirty="0">
                <a:latin typeface="Aptos" panose="020B0004020202020204" pitchFamily="34" charset="0"/>
                <a:ea typeface="Red Hat Text Medium" panose="02010503040201060303" pitchFamily="2" charset="0"/>
                <a:cs typeface="Red Hat Text Medium" panose="02010503040201060303" pitchFamily="2" charset="0"/>
              </a:rPr>
              <a:t>Wnioski z raportu analitycznego</a:t>
            </a:r>
          </a:p>
          <a:p>
            <a:r>
              <a:rPr lang="pl-PL" sz="3200" dirty="0">
                <a:latin typeface="Aptos" panose="020B0004020202020204" pitchFamily="34" charset="0"/>
                <a:ea typeface="Red Hat Text Medium" panose="02010503040201060303" pitchFamily="2" charset="0"/>
                <a:cs typeface="Red Hat Text Medium" panose="02010503040201060303" pitchFamily="2" charset="0"/>
              </a:rPr>
              <a:t>DM INC S.A.</a:t>
            </a:r>
          </a:p>
        </p:txBody>
      </p:sp>
      <p:sp>
        <p:nvSpPr>
          <p:cNvPr id="17" name="Rectangle 1">
            <a:extLst>
              <a:ext uri="{FF2B5EF4-FFF2-40B4-BE49-F238E27FC236}">
                <a16:creationId xmlns:a16="http://schemas.microsoft.com/office/drawing/2014/main" id="{F36825F6-4908-B83A-484B-A93933C971F3}"/>
              </a:ext>
            </a:extLst>
          </p:cNvPr>
          <p:cNvSpPr txBox="1">
            <a:spLocks noChangeArrowheads="1"/>
          </p:cNvSpPr>
          <p:nvPr/>
        </p:nvSpPr>
        <p:spPr bwMode="auto">
          <a:xfrm>
            <a:off x="568925" y="4193755"/>
            <a:ext cx="3242101"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Przychody: 127 mln zł → 200 mln zł </a:t>
            </a:r>
            <a:br>
              <a:rPr lang="pl-PL" sz="1200" dirty="0">
                <a:latin typeface="Aptos" panose="020B0004020202020204" pitchFamily="34" charset="0"/>
              </a:rPr>
            </a:br>
            <a:r>
              <a:rPr lang="pl-PL" sz="1200" dirty="0">
                <a:latin typeface="Aptos" panose="020B0004020202020204" pitchFamily="34" charset="0"/>
              </a:rPr>
              <a:t>(2025–2029)</a:t>
            </a:r>
          </a:p>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Ekspansja: 6–7 nowych lokali rocznie</a:t>
            </a:r>
          </a:p>
        </p:txBody>
      </p:sp>
      <p:pic>
        <p:nvPicPr>
          <p:cNvPr id="20" name="Obraz 19" descr="Obraz zawierający Obiekt astronomiczny, Bursztyn, kula, Zjawisko astronomiczne&#10;&#10;Opis wygenerowany automatycznie">
            <a:extLst>
              <a:ext uri="{FF2B5EF4-FFF2-40B4-BE49-F238E27FC236}">
                <a16:creationId xmlns:a16="http://schemas.microsoft.com/office/drawing/2014/main" id="{D03964B3-6020-43F4-03D5-C293323F2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52" y="2630393"/>
            <a:ext cx="1773008" cy="1773008"/>
          </a:xfrm>
          <a:prstGeom prst="rect">
            <a:avLst/>
          </a:prstGeom>
        </p:spPr>
      </p:pic>
      <p:pic>
        <p:nvPicPr>
          <p:cNvPr id="21" name="Obraz 20" descr="Obraz zawierający Obiekt astronomiczny, Bursztyn, kula, Zjawisko astronomiczne&#10;&#10;Opis wygenerowany automatycznie">
            <a:extLst>
              <a:ext uri="{FF2B5EF4-FFF2-40B4-BE49-F238E27FC236}">
                <a16:creationId xmlns:a16="http://schemas.microsoft.com/office/drawing/2014/main" id="{086FA495-C440-1873-DEF4-0C4135DD8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866" y="2630393"/>
            <a:ext cx="1773008" cy="1773008"/>
          </a:xfrm>
          <a:prstGeom prst="rect">
            <a:avLst/>
          </a:prstGeom>
        </p:spPr>
      </p:pic>
      <p:pic>
        <p:nvPicPr>
          <p:cNvPr id="22" name="Obraz 21" descr="Obraz zawierający Obiekt astronomiczny, Bursztyn, kula, Zjawisko astronomiczne&#10;&#10;Opis wygenerowany automatycznie">
            <a:extLst>
              <a:ext uri="{FF2B5EF4-FFF2-40B4-BE49-F238E27FC236}">
                <a16:creationId xmlns:a16="http://schemas.microsoft.com/office/drawing/2014/main" id="{908EEC24-F313-A4C7-B66C-D51DDBDD3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8445" y="2630393"/>
            <a:ext cx="1773008" cy="1773008"/>
          </a:xfrm>
          <a:prstGeom prst="rect">
            <a:avLst/>
          </a:prstGeom>
        </p:spPr>
      </p:pic>
      <p:sp>
        <p:nvSpPr>
          <p:cNvPr id="3" name="pole tekstowe 2">
            <a:extLst>
              <a:ext uri="{FF2B5EF4-FFF2-40B4-BE49-F238E27FC236}">
                <a16:creationId xmlns:a16="http://schemas.microsoft.com/office/drawing/2014/main" id="{BEC267C4-6551-22F8-E0D6-FF6BFC612079}"/>
              </a:ext>
            </a:extLst>
          </p:cNvPr>
          <p:cNvSpPr txBox="1"/>
          <p:nvPr/>
        </p:nvSpPr>
        <p:spPr>
          <a:xfrm>
            <a:off x="614321" y="3250819"/>
            <a:ext cx="1211954" cy="461665"/>
          </a:xfrm>
          <a:prstGeom prst="rect">
            <a:avLst/>
          </a:prstGeom>
          <a:noFill/>
        </p:spPr>
        <p:txBody>
          <a:bodyPr wrap="square">
            <a:spAutoFit/>
          </a:bodyPr>
          <a:lstStyle/>
          <a:p>
            <a:r>
              <a:rPr lang="pl-PL" sz="1200" b="1" dirty="0">
                <a:solidFill>
                  <a:schemeClr val="bg1"/>
                </a:solidFill>
              </a:rPr>
              <a:t>Skalowanie działalności</a:t>
            </a:r>
          </a:p>
        </p:txBody>
      </p:sp>
      <p:sp>
        <p:nvSpPr>
          <p:cNvPr id="7" name="pole tekstowe 6">
            <a:extLst>
              <a:ext uri="{FF2B5EF4-FFF2-40B4-BE49-F238E27FC236}">
                <a16:creationId xmlns:a16="http://schemas.microsoft.com/office/drawing/2014/main" id="{A3FB7697-D4E5-5AF9-DE16-FDCEE5B0EE62}"/>
              </a:ext>
            </a:extLst>
          </p:cNvPr>
          <p:cNvSpPr txBox="1"/>
          <p:nvPr/>
        </p:nvSpPr>
        <p:spPr>
          <a:xfrm>
            <a:off x="4486785" y="3246670"/>
            <a:ext cx="1211954" cy="461665"/>
          </a:xfrm>
          <a:prstGeom prst="rect">
            <a:avLst/>
          </a:prstGeom>
          <a:noFill/>
        </p:spPr>
        <p:txBody>
          <a:bodyPr wrap="square">
            <a:spAutoFit/>
          </a:bodyPr>
          <a:lstStyle/>
          <a:p>
            <a:r>
              <a:rPr lang="pl-PL" sz="1200" b="1" dirty="0">
                <a:solidFill>
                  <a:schemeClr val="bg1"/>
                </a:solidFill>
              </a:rPr>
              <a:t>Poprawa efektywności</a:t>
            </a:r>
          </a:p>
        </p:txBody>
      </p:sp>
      <p:sp>
        <p:nvSpPr>
          <p:cNvPr id="8" name="pole tekstowe 7">
            <a:extLst>
              <a:ext uri="{FF2B5EF4-FFF2-40B4-BE49-F238E27FC236}">
                <a16:creationId xmlns:a16="http://schemas.microsoft.com/office/drawing/2014/main" id="{247591BE-E554-BB1E-DAF9-66298611D53A}"/>
              </a:ext>
            </a:extLst>
          </p:cNvPr>
          <p:cNvSpPr txBox="1"/>
          <p:nvPr/>
        </p:nvSpPr>
        <p:spPr>
          <a:xfrm>
            <a:off x="9101887" y="3246670"/>
            <a:ext cx="1211954" cy="461665"/>
          </a:xfrm>
          <a:prstGeom prst="rect">
            <a:avLst/>
          </a:prstGeom>
          <a:noFill/>
        </p:spPr>
        <p:txBody>
          <a:bodyPr wrap="square">
            <a:spAutoFit/>
          </a:bodyPr>
          <a:lstStyle/>
          <a:p>
            <a:r>
              <a:rPr lang="pl-PL" sz="1200" b="1" dirty="0">
                <a:solidFill>
                  <a:schemeClr val="bg1"/>
                </a:solidFill>
              </a:rPr>
              <a:t>Wartość dla akcjonariuszy</a:t>
            </a:r>
          </a:p>
        </p:txBody>
      </p:sp>
      <p:sp>
        <p:nvSpPr>
          <p:cNvPr id="9" name="Rectangle 1">
            <a:extLst>
              <a:ext uri="{FF2B5EF4-FFF2-40B4-BE49-F238E27FC236}">
                <a16:creationId xmlns:a16="http://schemas.microsoft.com/office/drawing/2014/main" id="{4A6E4746-1B28-0F71-CC89-1B6A1E9C919B}"/>
              </a:ext>
            </a:extLst>
          </p:cNvPr>
          <p:cNvSpPr txBox="1">
            <a:spLocks noChangeArrowheads="1"/>
          </p:cNvSpPr>
          <p:nvPr/>
        </p:nvSpPr>
        <p:spPr bwMode="auto">
          <a:xfrm>
            <a:off x="4243655" y="4218078"/>
            <a:ext cx="2985698"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EBITDA: 12% → 17% (2025–2029)</a:t>
            </a:r>
          </a:p>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EBIT: do 7,5%+ jako efekt dźwigni operacyjnej i skali</a:t>
            </a:r>
          </a:p>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ROE: 9% → 21.8% (2025–2029) – przejście do modelu wysokiej efektywności kapitałowej</a:t>
            </a:r>
          </a:p>
        </p:txBody>
      </p:sp>
      <p:sp>
        <p:nvSpPr>
          <p:cNvPr id="10" name="Rectangle 1">
            <a:extLst>
              <a:ext uri="{FF2B5EF4-FFF2-40B4-BE49-F238E27FC236}">
                <a16:creationId xmlns:a16="http://schemas.microsoft.com/office/drawing/2014/main" id="{F5AE8651-74EF-723B-80C6-9E99BE41ACDC}"/>
              </a:ext>
            </a:extLst>
          </p:cNvPr>
          <p:cNvSpPr txBox="1">
            <a:spLocks noChangeArrowheads="1"/>
          </p:cNvSpPr>
          <p:nvPr/>
        </p:nvSpPr>
        <p:spPr bwMode="auto">
          <a:xfrm>
            <a:off x="8773634" y="4236035"/>
            <a:ext cx="324210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Dywidenda: ~2% → ~10% (vs kurs)</a:t>
            </a:r>
          </a:p>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Niższy CAPEX dzięki franczyzie</a:t>
            </a:r>
          </a:p>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Wyższa płynność</a:t>
            </a:r>
          </a:p>
          <a:p>
            <a:pPr>
              <a:lnSpc>
                <a:spcPct val="100000"/>
              </a:lnSpc>
              <a:spcBef>
                <a:spcPts val="600"/>
              </a:spcBef>
              <a:buClr>
                <a:srgbClr val="FF6600"/>
              </a:buClr>
              <a:buSzPct val="80000"/>
              <a:buFont typeface="Wingdings" panose="05000000000000000000" pitchFamily="2" charset="2"/>
              <a:buChar char="ü"/>
            </a:pPr>
            <a:r>
              <a:rPr lang="pl-PL" sz="1200" dirty="0">
                <a:latin typeface="Aptos" panose="020B0004020202020204" pitchFamily="34" charset="0"/>
              </a:rPr>
              <a:t>Spadek kosztu kapitału i ryzyka</a:t>
            </a:r>
          </a:p>
        </p:txBody>
      </p:sp>
      <p:sp>
        <p:nvSpPr>
          <p:cNvPr id="25" name="pole tekstowe 24">
            <a:extLst>
              <a:ext uri="{FF2B5EF4-FFF2-40B4-BE49-F238E27FC236}">
                <a16:creationId xmlns:a16="http://schemas.microsoft.com/office/drawing/2014/main" id="{269BC81D-345C-08B6-1EA9-C3768BEE0AEC}"/>
              </a:ext>
            </a:extLst>
          </p:cNvPr>
          <p:cNvSpPr txBox="1"/>
          <p:nvPr/>
        </p:nvSpPr>
        <p:spPr>
          <a:xfrm>
            <a:off x="497578" y="5894799"/>
            <a:ext cx="10239247" cy="461665"/>
          </a:xfrm>
          <a:prstGeom prst="rect">
            <a:avLst/>
          </a:prstGeom>
          <a:noFill/>
        </p:spPr>
        <p:txBody>
          <a:bodyPr wrap="square">
            <a:spAutoFit/>
          </a:bodyPr>
          <a:lstStyle/>
          <a:p>
            <a:r>
              <a:rPr lang="pl-PL" sz="1200" dirty="0">
                <a:latin typeface="Aptos" panose="020B0004020202020204" pitchFamily="34" charset="0"/>
                <a:ea typeface="+mn-lt"/>
                <a:cs typeface="+mn-lt"/>
              </a:rPr>
              <a:t>Podniesienie wyceny: </a:t>
            </a:r>
          </a:p>
          <a:p>
            <a:r>
              <a:rPr lang="pl-PL" sz="1200" b="1" dirty="0">
                <a:latin typeface="Aptos" panose="020B0004020202020204" pitchFamily="34" charset="0"/>
                <a:ea typeface="+mn-lt"/>
                <a:cs typeface="+mn-lt"/>
              </a:rPr>
              <a:t>8,82 zł </a:t>
            </a:r>
            <a:r>
              <a:rPr lang="pl-PL" sz="1200" dirty="0">
                <a:latin typeface="Aptos" panose="020B0004020202020204" pitchFamily="34" charset="0"/>
                <a:ea typeface="+mn-lt"/>
                <a:cs typeface="+mn-lt"/>
              </a:rPr>
              <a:t>(z 5,44 zł) dzięki lepszym fundamentom długoterminowym (wyższe przepływy pieniężne, wartość rezydualna), a nie jednorazowym wynikom. </a:t>
            </a:r>
            <a:endParaRPr lang="pl-PL" sz="1200" dirty="0">
              <a:latin typeface="Aptos" panose="020B0004020202020204" pitchFamily="34" charset="0"/>
            </a:endParaRPr>
          </a:p>
        </p:txBody>
      </p:sp>
    </p:spTree>
    <p:extLst>
      <p:ext uri="{BB962C8B-B14F-4D97-AF65-F5344CB8AC3E}">
        <p14:creationId xmlns:p14="http://schemas.microsoft.com/office/powerpoint/2010/main" val="3104044020"/>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45A5ED4DF373244818C9CB4CFD96BCD" ma:contentTypeVersion="3" ma:contentTypeDescription="Utwórz nowy dokument." ma:contentTypeScope="" ma:versionID="84f27821b827bbd0242aa81824e5a5ab">
  <xsd:schema xmlns:xsd="http://www.w3.org/2001/XMLSchema" xmlns:xs="http://www.w3.org/2001/XMLSchema" xmlns:p="http://schemas.microsoft.com/office/2006/metadata/properties" xmlns:ns3="9fdee159-c434-4efe-8ea3-c604dda538e3" targetNamespace="http://schemas.microsoft.com/office/2006/metadata/properties" ma:root="true" ma:fieldsID="0bf629cd6fefa10499f8d2d2dbb07e7e" ns3:_="">
    <xsd:import namespace="9fdee159-c434-4efe-8ea3-c604dda538e3"/>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ee159-c434-4efe-8ea3-c604dda53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5CA92B-3987-46EC-909F-A44D36BF02CC}">
  <ds:schemaRefs>
    <ds:schemaRef ds:uri="9fdee159-c434-4efe-8ea3-c604dda538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53FFB5-5FAB-420D-9106-9C326B575356}">
  <ds:schemaRefs>
    <ds:schemaRef ds:uri="9fdee159-c434-4efe-8ea3-c604dda538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A7DBB48-483B-4210-B65F-0FE3591751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509</TotalTime>
  <Words>3109</Words>
  <Application>Microsoft Office PowerPoint</Application>
  <PresentationFormat>Panoramiczny</PresentationFormat>
  <Paragraphs>470</Paragraphs>
  <Slides>44</Slides>
  <Notes>8</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44</vt:i4>
      </vt:variant>
    </vt:vector>
  </HeadingPairs>
  <TitlesOfParts>
    <vt:vector size="50" baseType="lpstr">
      <vt:lpstr>Aptos</vt:lpstr>
      <vt:lpstr>Arial</vt:lpstr>
      <vt:lpstr>Calibri</vt:lpstr>
      <vt:lpstr>Calibri Light</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Paweł Kuberski</dc:creator>
  <cp:lastModifiedBy>Ewa Mościcka</cp:lastModifiedBy>
  <cp:revision>145</cp:revision>
  <cp:lastPrinted>2025-04-07T15:22:29Z</cp:lastPrinted>
  <dcterms:created xsi:type="dcterms:W3CDTF">2023-11-16T13:24:49Z</dcterms:created>
  <dcterms:modified xsi:type="dcterms:W3CDTF">2026-05-11T11:16:01Z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0x010100345A5ED4DF373244818C9CB4CFD96BCD</vt:lpwstr>
  </property>
</Properties>
</file>